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5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8288000" cy="10287000"/>
  <p:notesSz cx="6858000" cy="9144000"/>
  <p:embeddedFontLst>
    <p:embeddedFont>
      <p:font typeface="字由点字典黑 Bold" panose="00020600040101010101" charset="-122"/>
      <p:regular r:id="rId45"/>
    </p:embeddedFont>
    <p:embeddedFont>
      <p:font typeface="Arimo Bold" panose="020B0704020202020204"/>
      <p:bold r:id="rId46"/>
    </p:embeddedFont>
    <p:embeddedFont>
      <p:font typeface="阿里巴巴普惠体 Bold" panose="00020600040101010101" charset="-122"/>
      <p:bold r:id="rId47"/>
    </p:embeddedFont>
    <p:embeddedFont>
      <p:font typeface="Arimo" panose="020B0604020202020204"/>
      <p:regular r:id="rId48"/>
    </p:embeddedFont>
    <p:embeddedFont>
      <p:font typeface="阿里巴巴普惠体" panose="00020600040101010101" charset="-122"/>
      <p:regular r:id="rId49"/>
    </p:embeddedFont>
    <p:embeddedFont>
      <p:font typeface="字由点字倔强黑" panose="00020600040101010101" charset="-122"/>
      <p:regular r:id="rId50"/>
    </p:embeddedFont>
    <p:embeddedFont>
      <p:font typeface="Calibri" panose="020F0502020204030204" charset="0"/>
      <p:regular r:id="rId51"/>
      <p:bold r:id="rId52"/>
      <p:italic r:id="rId53"/>
      <p:boldItalic r:id="rId54"/>
    </p:embeddedFont>
    <p:embeddedFont>
      <p:font typeface="BIZ UDPGothic" panose="020B0400000000000000" charset="-128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font" Target="fonts/font11.fntdata"/><Relationship Id="rId54" Type="http://schemas.openxmlformats.org/officeDocument/2006/relationships/font" Target="fonts/font10.fntdata"/><Relationship Id="rId53" Type="http://schemas.openxmlformats.org/officeDocument/2006/relationships/font" Target="fonts/font9.fntdata"/><Relationship Id="rId52" Type="http://schemas.openxmlformats.org/officeDocument/2006/relationships/font" Target="fonts/font8.fntdata"/><Relationship Id="rId51" Type="http://schemas.openxmlformats.org/officeDocument/2006/relationships/font" Target="fonts/font7.fntdata"/><Relationship Id="rId50" Type="http://schemas.openxmlformats.org/officeDocument/2006/relationships/font" Target="fonts/font6.fntdata"/><Relationship Id="rId5" Type="http://schemas.openxmlformats.org/officeDocument/2006/relationships/slide" Target="slides/slide3.xml"/><Relationship Id="rId49" Type="http://schemas.openxmlformats.org/officeDocument/2006/relationships/font" Target="fonts/font5.fntdata"/><Relationship Id="rId48" Type="http://schemas.openxmlformats.org/officeDocument/2006/relationships/font" Target="fonts/font4.fntdata"/><Relationship Id="rId47" Type="http://schemas.openxmlformats.org/officeDocument/2006/relationships/font" Target="fonts/font3.fntdata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jpe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jpe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jpe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jpe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1.png"/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7.png"/><Relationship Id="rId3" Type="http://schemas.openxmlformats.org/officeDocument/2006/relationships/image" Target="../media/image48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7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27861" y="1028700"/>
            <a:ext cx="10801937" cy="7837225"/>
            <a:chOff x="0" y="0"/>
            <a:chExt cx="1253067" cy="9091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3067" cy="909149"/>
            </a:xfrm>
            <a:custGeom>
              <a:avLst/>
              <a:gdLst/>
              <a:ahLst/>
              <a:cxnLst/>
              <a:rect l="l" t="t" r="r" b="b"/>
              <a:pathLst>
                <a:path w="1253067" h="909149">
                  <a:moveTo>
                    <a:pt x="0" y="0"/>
                  </a:moveTo>
                  <a:lnTo>
                    <a:pt x="1253067" y="0"/>
                  </a:lnTo>
                  <a:lnTo>
                    <a:pt x="1253067" y="909149"/>
                  </a:lnTo>
                  <a:lnTo>
                    <a:pt x="0" y="909149"/>
                  </a:lnTo>
                  <a:close/>
                </a:path>
              </a:pathLst>
            </a:custGeom>
            <a:blipFill>
              <a:blip r:embed="rId1"/>
              <a:stretch>
                <a:fillRect l="-2766" r="-2766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12383459" y="7067961"/>
            <a:ext cx="4673352" cy="0"/>
          </a:xfrm>
          <a:prstGeom prst="line">
            <a:avLst/>
          </a:prstGeom>
          <a:ln w="95250" cap="flat">
            <a:solidFill>
              <a:srgbClr val="FFD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2383459" y="8522746"/>
            <a:ext cx="4673352" cy="0"/>
          </a:xfrm>
          <a:prstGeom prst="line">
            <a:avLst/>
          </a:prstGeom>
          <a:ln w="95250" cap="flat">
            <a:solidFill>
              <a:srgbClr val="FFD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180971" y="954851"/>
            <a:ext cx="5078329" cy="528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0"/>
              </a:lnSpc>
            </a:pPr>
            <a:r>
              <a:rPr lang="en-US" sz="18000" spc="1800">
                <a:solidFill>
                  <a:srgbClr val="FFFFFF"/>
                </a:solidFill>
                <a:latin typeface="思源黑体-超粗体" panose="020B0A00000000000000" charset="-122"/>
                <a:ea typeface="思源黑体-超粗体" panose="020B0A00000000000000" charset="-122"/>
                <a:cs typeface="思源黑体-超粗体" panose="020B0A00000000000000" charset="-122"/>
                <a:sym typeface="思源黑体-超粗体" panose="020B0A00000000000000" charset="-122"/>
              </a:rPr>
              <a:t>期末汇报</a:t>
            </a:r>
            <a:endParaRPr lang="en-US" sz="18000" spc="1800">
              <a:solidFill>
                <a:srgbClr val="FFFFFF"/>
              </a:solidFill>
              <a:latin typeface="思源黑体-超粗体" panose="020B0A00000000000000" charset="-122"/>
              <a:ea typeface="思源黑体-超粗体" panose="020B0A00000000000000" charset="-122"/>
              <a:cs typeface="思源黑体-超粗体" panose="020B0A00000000000000" charset="-122"/>
              <a:sym typeface="思源黑体-超粗体" panose="020B0A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275020"/>
            <a:ext cx="6702184" cy="932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0"/>
              </a:lnSpc>
            </a:pPr>
            <a:r>
              <a:rPr lang="en-US" sz="6610" b="1">
                <a:solidFill>
                  <a:srgbClr val="EB3F2F"/>
                </a:solidFill>
                <a:latin typeface="BIZ UDPGothic" panose="020B0400000000000000" charset="-128"/>
                <a:ea typeface="BIZ UDPGothic" panose="020B0400000000000000" charset="-128"/>
                <a:cs typeface="+mj-lt"/>
                <a:sym typeface="Agrandir Grand Ultra-Bold" panose="00000907000000000000"/>
              </a:rPr>
              <a:t>Robot Arm</a:t>
            </a:r>
            <a:endParaRPr lang="en-US" sz="6610" b="1">
              <a:solidFill>
                <a:srgbClr val="EB3F2F"/>
              </a:solidFill>
              <a:latin typeface="BIZ UDPGothic" panose="020B0400000000000000" charset="-128"/>
              <a:ea typeface="BIZ UDPGothic" panose="020B0400000000000000" charset="-128"/>
              <a:cs typeface="+mj-lt"/>
              <a:sym typeface="Agrandir Grand Ultra-Bold" panose="00000907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7861" y="6867936"/>
            <a:ext cx="10529695" cy="173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140"/>
              </a:lnSpc>
            </a:pPr>
            <a:r>
              <a:rPr lang="en-US" sz="10130" b="1">
                <a:solidFill>
                  <a:srgbClr val="EB3F2F"/>
                </a:solidFill>
                <a:latin typeface="Agrandir Heavy" panose="00000900000000000000"/>
                <a:ea typeface="Agrandir Heavy" panose="00000900000000000000"/>
                <a:cs typeface="Agrandir Heavy" panose="00000900000000000000"/>
                <a:sym typeface="Agrandir Heavy" panose="00000900000000000000"/>
              </a:rPr>
              <a:t>机器人建模与控制</a:t>
            </a:r>
            <a:endParaRPr lang="en-US" sz="10130" b="1">
              <a:solidFill>
                <a:srgbClr val="EB3F2F"/>
              </a:solidFill>
              <a:latin typeface="Agrandir Heavy" panose="00000900000000000000"/>
              <a:ea typeface="Agrandir Heavy" panose="00000900000000000000"/>
              <a:cs typeface="Agrandir Heavy" panose="00000900000000000000"/>
              <a:sym typeface="Agrandir Heavy" panose="000009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80971" y="7363236"/>
            <a:ext cx="5078329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D014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六轴机械臂仿真</a:t>
            </a:r>
            <a:endParaRPr lang="en-US" sz="4600">
              <a:solidFill>
                <a:srgbClr val="FFD014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51566" y="9221434"/>
            <a:ext cx="9678232" cy="398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0"/>
              </a:lnSpc>
            </a:pPr>
            <a:r>
              <a:rPr lang="en-US" sz="252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小组成员：刘丰源 梁家源 梁沛桦（Adelbert）殷文韬 王天源 付宛昕</a:t>
            </a:r>
            <a:endParaRPr lang="en-US" sz="252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895240" y="9154142"/>
            <a:ext cx="416157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3630" b="1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授课教授：付成龙</a:t>
            </a:r>
            <a:endParaRPr lang="en-US" sz="3630" b="1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847341" y="2114955"/>
            <a:ext cx="12593318" cy="7807129"/>
          </a:xfrm>
          <a:custGeom>
            <a:avLst/>
            <a:gdLst/>
            <a:ahLst/>
            <a:cxnLst/>
            <a:rect l="l" t="t" r="r" b="b"/>
            <a:pathLst>
              <a:path w="12593318" h="7807129">
                <a:moveTo>
                  <a:pt x="0" y="0"/>
                </a:moveTo>
                <a:lnTo>
                  <a:pt x="12593318" y="0"/>
                </a:lnTo>
                <a:lnTo>
                  <a:pt x="12593318" y="7807129"/>
                </a:lnTo>
                <a:lnTo>
                  <a:pt x="0" y="780712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615970" y="4524968"/>
            <a:ext cx="1651277" cy="1028705"/>
          </a:xfrm>
          <a:prstGeom prst="line">
            <a:avLst/>
          </a:prstGeom>
          <a:ln w="38100" cap="flat">
            <a:solidFill>
              <a:srgbClr val="EB3F2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AutoShape 5"/>
          <p:cNvSpPr/>
          <p:nvPr/>
        </p:nvSpPr>
        <p:spPr>
          <a:xfrm flipH="1" flipV="1">
            <a:off x="14289664" y="5158410"/>
            <a:ext cx="2054335" cy="1633825"/>
          </a:xfrm>
          <a:prstGeom prst="line">
            <a:avLst/>
          </a:prstGeom>
          <a:ln w="38100" cap="flat">
            <a:solidFill>
              <a:srgbClr val="EB3F2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69525" y="593090"/>
            <a:ext cx="475515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正逆解控制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4253" y="1167027"/>
            <a:ext cx="7077038" cy="72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5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逆运动学 Inverse kinematics</a:t>
            </a:r>
            <a:endParaRPr lang="en-US" sz="36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25321" y="1273496"/>
            <a:ext cx="3319552" cy="61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5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simulink搭建</a:t>
            </a:r>
            <a:endParaRPr lang="en-US" sz="28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55150" y="5556672"/>
            <a:ext cx="2937697" cy="146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自定义末端执行器位置与姿态</a:t>
            </a:r>
            <a:endParaRPr lang="en-US" sz="316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52448" y="6806544"/>
            <a:ext cx="2635552" cy="146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计算齐次变换矩阵、欧拉角</a:t>
            </a:r>
            <a:endParaRPr lang="en-US" sz="316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520" r="520"/>
          <a:stretch>
            <a:fillRect/>
          </a:stretch>
        </p:blipFill>
        <p:spPr>
          <a:xfrm>
            <a:off x="1028700" y="2114955"/>
            <a:ext cx="16230600" cy="77906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69525" y="593090"/>
            <a:ext cx="475515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正逆解控制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4253" y="1167027"/>
            <a:ext cx="7077038" cy="72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5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逆运动学 Inverse kinematics</a:t>
            </a:r>
            <a:endParaRPr lang="en-US" sz="36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25321" y="1273496"/>
            <a:ext cx="3319552" cy="61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5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动画展示</a:t>
            </a:r>
            <a:endParaRPr lang="en-US" sz="28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732851" y="2599847"/>
            <a:ext cx="4629745" cy="6113845"/>
          </a:xfrm>
          <a:custGeom>
            <a:avLst/>
            <a:gdLst/>
            <a:ahLst/>
            <a:cxnLst/>
            <a:rect l="l" t="t" r="r" b="b"/>
            <a:pathLst>
              <a:path w="4629745" h="6113845">
                <a:moveTo>
                  <a:pt x="0" y="0"/>
                </a:moveTo>
                <a:lnTo>
                  <a:pt x="4629745" y="0"/>
                </a:lnTo>
                <a:lnTo>
                  <a:pt x="4629745" y="6113845"/>
                </a:lnTo>
                <a:lnTo>
                  <a:pt x="0" y="611384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93122" y="487997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末端轨迹控制仿真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83607" y="1348489"/>
            <a:ext cx="519053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Step 1——图像处理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65676" y="1402155"/>
            <a:ext cx="6470042" cy="8229600"/>
          </a:xfrm>
          <a:custGeom>
            <a:avLst/>
            <a:gdLst/>
            <a:ahLst/>
            <a:cxnLst/>
            <a:rect l="l" t="t" r="r" b="b"/>
            <a:pathLst>
              <a:path w="6470042" h="8229600">
                <a:moveTo>
                  <a:pt x="0" y="0"/>
                </a:moveTo>
                <a:lnTo>
                  <a:pt x="6470042" y="0"/>
                </a:lnTo>
                <a:lnTo>
                  <a:pt x="64700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63042" y="2959229"/>
            <a:ext cx="8025603" cy="6672526"/>
          </a:xfrm>
          <a:custGeom>
            <a:avLst/>
            <a:gdLst/>
            <a:ahLst/>
            <a:cxnLst/>
            <a:rect l="l" t="t" r="r" b="b"/>
            <a:pathLst>
              <a:path w="8025603" h="6672526">
                <a:moveTo>
                  <a:pt x="0" y="0"/>
                </a:moveTo>
                <a:lnTo>
                  <a:pt x="8025603" y="0"/>
                </a:lnTo>
                <a:lnTo>
                  <a:pt x="8025603" y="6672526"/>
                </a:lnTo>
                <a:lnTo>
                  <a:pt x="0" y="6672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93122" y="487997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末端轨迹控制仿真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85314" y="1348489"/>
            <a:ext cx="519053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Step 1——图像处理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732851" y="2599847"/>
            <a:ext cx="4629745" cy="6113845"/>
          </a:xfrm>
          <a:custGeom>
            <a:avLst/>
            <a:gdLst/>
            <a:ahLst/>
            <a:cxnLst/>
            <a:rect l="l" t="t" r="r" b="b"/>
            <a:pathLst>
              <a:path w="4629745" h="6113845">
                <a:moveTo>
                  <a:pt x="0" y="0"/>
                </a:moveTo>
                <a:lnTo>
                  <a:pt x="4629745" y="0"/>
                </a:lnTo>
                <a:lnTo>
                  <a:pt x="4629745" y="6113845"/>
                </a:lnTo>
                <a:lnTo>
                  <a:pt x="0" y="611384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46056" y="4211196"/>
            <a:ext cx="9798817" cy="3700776"/>
          </a:xfrm>
          <a:custGeom>
            <a:avLst/>
            <a:gdLst/>
            <a:ahLst/>
            <a:cxnLst/>
            <a:rect l="l" t="t" r="r" b="b"/>
            <a:pathLst>
              <a:path w="9798817" h="3700776">
                <a:moveTo>
                  <a:pt x="0" y="0"/>
                </a:moveTo>
                <a:lnTo>
                  <a:pt x="9798817" y="0"/>
                </a:lnTo>
                <a:lnTo>
                  <a:pt x="9798817" y="3700777"/>
                </a:lnTo>
                <a:lnTo>
                  <a:pt x="0" y="370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93122" y="487997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末端轨迹控制仿真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46056" y="1348489"/>
            <a:ext cx="625733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Step 2——逆运动学求解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96678" y="3020508"/>
            <a:ext cx="16494644" cy="5673013"/>
          </a:xfrm>
          <a:custGeom>
            <a:avLst/>
            <a:gdLst/>
            <a:ahLst/>
            <a:cxnLst/>
            <a:rect l="l" t="t" r="r" b="b"/>
            <a:pathLst>
              <a:path w="16494644" h="5673013">
                <a:moveTo>
                  <a:pt x="0" y="0"/>
                </a:moveTo>
                <a:lnTo>
                  <a:pt x="16494644" y="0"/>
                </a:lnTo>
                <a:lnTo>
                  <a:pt x="16494644" y="5673013"/>
                </a:lnTo>
                <a:lnTo>
                  <a:pt x="0" y="567301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93122" y="487997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末端轨迹控制仿真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48468" y="1348489"/>
            <a:ext cx="646592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Step 3——simulink仿真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04274" y="4014997"/>
            <a:ext cx="537769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workspace获得的角度直接带入</a:t>
            </a:r>
            <a:endParaRPr lang="en-US" sz="280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8" name="AutoShape 8"/>
          <p:cNvSpPr/>
          <p:nvPr/>
        </p:nvSpPr>
        <p:spPr>
          <a:xfrm flipH="1">
            <a:off x="2617887" y="4644276"/>
            <a:ext cx="1071765" cy="998449"/>
          </a:xfrm>
          <a:prstGeom prst="line">
            <a:avLst/>
          </a:prstGeom>
          <a:ln w="38100" cap="flat">
            <a:solidFill>
              <a:srgbClr val="EB3F2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1413698" y="2110489"/>
            <a:ext cx="16036961" cy="80184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93122" y="487997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末端轨迹控制仿真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68639" y="1348489"/>
            <a:ext cx="646592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Step 3——simulink仿真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07036" y="2631172"/>
            <a:ext cx="5232641" cy="4593096"/>
          </a:xfrm>
          <a:custGeom>
            <a:avLst/>
            <a:gdLst/>
            <a:ahLst/>
            <a:cxnLst/>
            <a:rect l="l" t="t" r="r" b="b"/>
            <a:pathLst>
              <a:path w="5232641" h="4593096">
                <a:moveTo>
                  <a:pt x="0" y="0"/>
                </a:moveTo>
                <a:lnTo>
                  <a:pt x="5232642" y="0"/>
                </a:lnTo>
                <a:lnTo>
                  <a:pt x="5232642" y="4593097"/>
                </a:lnTo>
                <a:lnTo>
                  <a:pt x="0" y="459309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88955" y="2631172"/>
            <a:ext cx="5264337" cy="4593096"/>
          </a:xfrm>
          <a:custGeom>
            <a:avLst/>
            <a:gdLst/>
            <a:ahLst/>
            <a:cxnLst/>
            <a:rect l="l" t="t" r="r" b="b"/>
            <a:pathLst>
              <a:path w="5264337" h="4593096">
                <a:moveTo>
                  <a:pt x="0" y="0"/>
                </a:moveTo>
                <a:lnTo>
                  <a:pt x="5264337" y="0"/>
                </a:lnTo>
                <a:lnTo>
                  <a:pt x="5264337" y="4593097"/>
                </a:lnTo>
                <a:lnTo>
                  <a:pt x="0" y="459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12875" y="2631172"/>
            <a:ext cx="5302047" cy="4593096"/>
          </a:xfrm>
          <a:custGeom>
            <a:avLst/>
            <a:gdLst/>
            <a:ahLst/>
            <a:cxnLst/>
            <a:rect l="l" t="t" r="r" b="b"/>
            <a:pathLst>
              <a:path w="5302047" h="4593096">
                <a:moveTo>
                  <a:pt x="0" y="0"/>
                </a:moveTo>
                <a:lnTo>
                  <a:pt x="5302047" y="0"/>
                </a:lnTo>
                <a:lnTo>
                  <a:pt x="5302047" y="4593097"/>
                </a:lnTo>
                <a:lnTo>
                  <a:pt x="0" y="4593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293122" y="487997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末端轨迹控制仿真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9735" t="13343" r="1802" b="13747"/>
          <a:stretch>
            <a:fillRect/>
          </a:stretch>
        </p:blipFill>
        <p:spPr>
          <a:xfrm>
            <a:off x="429716" y="1861998"/>
            <a:ext cx="17428568" cy="80799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30121" y="370773"/>
            <a:ext cx="12787027" cy="13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Plan a Reaching Trajectory with Multiple Kinematic Constraints</a:t>
            </a:r>
            <a:endParaRPr lang="en-US" sz="4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6242" y="1677102"/>
            <a:ext cx="10384752" cy="5257281"/>
          </a:xfrm>
          <a:custGeom>
            <a:avLst/>
            <a:gdLst/>
            <a:ahLst/>
            <a:cxnLst/>
            <a:rect l="l" t="t" r="r" b="b"/>
            <a:pathLst>
              <a:path w="10384752" h="5257281">
                <a:moveTo>
                  <a:pt x="0" y="0"/>
                </a:moveTo>
                <a:lnTo>
                  <a:pt x="10384752" y="0"/>
                </a:lnTo>
                <a:lnTo>
                  <a:pt x="10384752" y="5257281"/>
                </a:lnTo>
                <a:lnTo>
                  <a:pt x="0" y="525728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75412" y="6351192"/>
            <a:ext cx="11305559" cy="3812170"/>
          </a:xfrm>
          <a:custGeom>
            <a:avLst/>
            <a:gdLst/>
            <a:ahLst/>
            <a:cxnLst/>
            <a:rect l="l" t="t" r="r" b="b"/>
            <a:pathLst>
              <a:path w="11305559" h="3812170">
                <a:moveTo>
                  <a:pt x="0" y="0"/>
                </a:moveTo>
                <a:lnTo>
                  <a:pt x="11305559" y="0"/>
                </a:lnTo>
                <a:lnTo>
                  <a:pt x="11305559" y="3812170"/>
                </a:lnTo>
                <a:lnTo>
                  <a:pt x="0" y="381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3494" y="160861"/>
            <a:ext cx="16661012" cy="13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Plan a Reaching Trajectory with Multiple Kinematic Constraints (规划多约束抓取轨迹) - Steps 1-2</a:t>
            </a:r>
            <a:endParaRPr lang="en-US" sz="4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975989" y="0"/>
            <a:ext cx="11312011" cy="10287000"/>
            <a:chOff x="0" y="0"/>
            <a:chExt cx="297929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9295" cy="2709333"/>
            </a:xfrm>
            <a:custGeom>
              <a:avLst/>
              <a:gdLst/>
              <a:ahLst/>
              <a:cxnLst/>
              <a:rect l="l" t="t" r="r" b="b"/>
              <a:pathLst>
                <a:path w="2979295" h="2709333">
                  <a:moveTo>
                    <a:pt x="0" y="0"/>
                  </a:moveTo>
                  <a:lnTo>
                    <a:pt x="2979295" y="0"/>
                  </a:lnTo>
                  <a:lnTo>
                    <a:pt x="29792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7929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4023239" y="1333500"/>
            <a:ext cx="5905500" cy="7620000"/>
            <a:chOff x="0" y="0"/>
            <a:chExt cx="1555358" cy="20069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5358" cy="2006914"/>
            </a:xfrm>
            <a:custGeom>
              <a:avLst/>
              <a:gdLst/>
              <a:ahLst/>
              <a:cxnLst/>
              <a:rect l="l" t="t" r="r" b="b"/>
              <a:pathLst>
                <a:path w="1555358" h="2006914">
                  <a:moveTo>
                    <a:pt x="0" y="0"/>
                  </a:moveTo>
                  <a:lnTo>
                    <a:pt x="1555358" y="0"/>
                  </a:lnTo>
                  <a:lnTo>
                    <a:pt x="1555358" y="2006914"/>
                  </a:lnTo>
                  <a:lnTo>
                    <a:pt x="0" y="2006914"/>
                  </a:lnTo>
                  <a:close/>
                </a:path>
              </a:pathLst>
            </a:custGeom>
            <a:solidFill>
              <a:srgbClr val="EB3F2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5358" cy="2045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4832126" y="2190750"/>
            <a:ext cx="4286250" cy="5905500"/>
            <a:chOff x="0" y="0"/>
            <a:chExt cx="335736" cy="4625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5736" cy="462569"/>
            </a:xfrm>
            <a:custGeom>
              <a:avLst/>
              <a:gdLst/>
              <a:ahLst/>
              <a:cxnLst/>
              <a:rect l="l" t="t" r="r" b="b"/>
              <a:pathLst>
                <a:path w="335736" h="462569">
                  <a:moveTo>
                    <a:pt x="0" y="0"/>
                  </a:moveTo>
                  <a:lnTo>
                    <a:pt x="335736" y="0"/>
                  </a:lnTo>
                  <a:lnTo>
                    <a:pt x="335736" y="462569"/>
                  </a:lnTo>
                  <a:lnTo>
                    <a:pt x="0" y="462569"/>
                  </a:lnTo>
                  <a:close/>
                </a:path>
              </a:pathLst>
            </a:custGeom>
            <a:blipFill>
              <a:blip r:embed="rId1"/>
              <a:stretch>
                <a:fillRect l="-2183" r="-218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636712" y="1016496"/>
            <a:ext cx="1828800" cy="477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思源黑体-超粗体" panose="020B0A00000000000000" charset="-122"/>
                <a:ea typeface="思源黑体-超粗体" panose="020B0A00000000000000" charset="-122"/>
                <a:cs typeface="思源黑体-超粗体" panose="020B0A00000000000000" charset="-122"/>
                <a:sym typeface="思源黑体-超粗体" panose="020B0A00000000000000" charset="-122"/>
              </a:rPr>
              <a:t>目 录 </a:t>
            </a:r>
            <a:endParaRPr lang="en-US" sz="12000">
              <a:solidFill>
                <a:srgbClr val="000000"/>
              </a:solidFill>
              <a:latin typeface="思源黑体-超粗体" panose="020B0A00000000000000" charset="-122"/>
              <a:ea typeface="思源黑体-超粗体" panose="020B0A00000000000000" charset="-122"/>
              <a:cs typeface="思源黑体-超粗体" panose="020B0A00000000000000" charset="-122"/>
              <a:sym typeface="思源黑体-超粗体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7517" y="342900"/>
            <a:ext cx="1093466" cy="90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004AAD"/>
                </a:solidFill>
                <a:latin typeface="BIZ UDPGothic" panose="020B0400000000000000" charset="-128"/>
                <a:ea typeface="BIZ UDPGothic" panose="020B0400000000000000" charset="-128"/>
                <a:cs typeface="Agrandir Ultra-Bold" panose="00000A00000000000000"/>
                <a:sym typeface="Agrandir Ultra-Bold" panose="00000A00000000000000"/>
              </a:rPr>
              <a:t>Con</a:t>
            </a:r>
            <a:endParaRPr lang="en-US" sz="7200" b="1">
              <a:solidFill>
                <a:srgbClr val="004AAD"/>
              </a:solidFill>
              <a:latin typeface="BIZ UDPGothic" panose="020B0400000000000000" charset="-128"/>
              <a:ea typeface="BIZ UDPGothic" panose="020B0400000000000000" charset="-128"/>
              <a:cs typeface="Agrandir Ultra-Bold" panose="00000A00000000000000"/>
              <a:sym typeface="Agrandir Ultra-Bold" panose="00000A00000000000000"/>
            </a:endParaRPr>
          </a:p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004AAD"/>
                </a:solidFill>
                <a:latin typeface="BIZ UDPGothic" panose="020B0400000000000000" charset="-128"/>
                <a:ea typeface="BIZ UDPGothic" panose="020B0400000000000000" charset="-128"/>
                <a:cs typeface="Agrandir Ultra-Bold" panose="00000A00000000000000"/>
                <a:sym typeface="Agrandir Ultra-Bold" panose="00000A00000000000000"/>
              </a:rPr>
              <a:t>t</a:t>
            </a:r>
            <a:endParaRPr lang="en-US" sz="7200" b="1">
              <a:solidFill>
                <a:srgbClr val="004AAD"/>
              </a:solidFill>
              <a:latin typeface="BIZ UDPGothic" panose="020B0400000000000000" charset="-128"/>
              <a:ea typeface="BIZ UDPGothic" panose="020B0400000000000000" charset="-128"/>
              <a:cs typeface="Agrandir Ultra-Bold" panose="00000A00000000000000"/>
              <a:sym typeface="Agrandir Ultra-Bold" panose="00000A00000000000000"/>
            </a:endParaRPr>
          </a:p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004AAD"/>
                </a:solidFill>
                <a:latin typeface="BIZ UDPGothic" panose="020B0400000000000000" charset="-128"/>
                <a:ea typeface="BIZ UDPGothic" panose="020B0400000000000000" charset="-128"/>
                <a:cs typeface="Agrandir Ultra-Bold" panose="00000A00000000000000"/>
                <a:sym typeface="Agrandir Ultra-Bold" panose="00000A00000000000000"/>
              </a:rPr>
              <a:t>en</a:t>
            </a:r>
            <a:endParaRPr lang="en-US" sz="7200" b="1">
              <a:solidFill>
                <a:srgbClr val="004AAD"/>
              </a:solidFill>
              <a:latin typeface="BIZ UDPGothic" panose="020B0400000000000000" charset="-128"/>
              <a:ea typeface="BIZ UDPGothic" panose="020B0400000000000000" charset="-128"/>
              <a:cs typeface="Agrandir Ultra-Bold" panose="00000A00000000000000"/>
              <a:sym typeface="Agrandir Ultra-Bold" panose="00000A00000000000000"/>
            </a:endParaRPr>
          </a:p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004AAD"/>
                </a:solidFill>
                <a:latin typeface="BIZ UDPGothic" panose="020B0400000000000000" charset="-128"/>
                <a:ea typeface="BIZ UDPGothic" panose="020B0400000000000000" charset="-128"/>
                <a:cs typeface="Agrandir Ultra-Bold" panose="00000A00000000000000"/>
                <a:sym typeface="Agrandir Ultra-Bold" panose="00000A00000000000000"/>
              </a:rPr>
              <a:t>t</a:t>
            </a:r>
            <a:endParaRPr lang="en-US" sz="7200" b="1">
              <a:solidFill>
                <a:srgbClr val="004AAD"/>
              </a:solidFill>
              <a:latin typeface="BIZ UDPGothic" panose="020B0400000000000000" charset="-128"/>
              <a:ea typeface="BIZ UDPGothic" panose="020B0400000000000000" charset="-128"/>
              <a:cs typeface="Agrandir Ultra-Bold" panose="00000A00000000000000"/>
              <a:sym typeface="Agrandir Ultra-Bold" panose="00000A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01077" y="1889252"/>
            <a:ext cx="6258223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4800">
                <a:solidFill>
                  <a:srgbClr val="FFFFFF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项目流程介绍</a:t>
            </a:r>
            <a:endParaRPr lang="en-US" sz="4800">
              <a:solidFill>
                <a:srgbClr val="FFFFFF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01077" y="4244340"/>
            <a:ext cx="6258223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4800">
                <a:solidFill>
                  <a:srgbClr val="FFFFFF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复杂任务场景仿真</a:t>
            </a:r>
            <a:endParaRPr lang="en-US" sz="4800">
              <a:solidFill>
                <a:srgbClr val="FFFFFF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001077" y="6481730"/>
            <a:ext cx="6258223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4800">
                <a:solidFill>
                  <a:srgbClr val="FFFFFF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所遇问题与解决方案</a:t>
            </a:r>
            <a:endParaRPr lang="en-US" sz="4800">
              <a:solidFill>
                <a:srgbClr val="FFFFFF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01077" y="733425"/>
            <a:ext cx="285973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D014"/>
                </a:solidFill>
                <a:latin typeface="Agrandir Wide Ultra-Bold" panose="00000905000000000000"/>
                <a:ea typeface="Agrandir Wide Ultra-Bold" panose="00000905000000000000"/>
                <a:cs typeface="Agrandir Wide Ultra-Bold" panose="00000905000000000000"/>
                <a:sym typeface="Agrandir Wide Ultra-Bold" panose="00000905000000000000"/>
              </a:rPr>
              <a:t>01.</a:t>
            </a:r>
            <a:endParaRPr lang="en-US" sz="6000" b="1">
              <a:solidFill>
                <a:srgbClr val="FFD014"/>
              </a:solidFill>
              <a:latin typeface="Agrandir Wide Ultra-Bold" panose="00000905000000000000"/>
              <a:ea typeface="Agrandir Wide Ultra-Bold" panose="00000905000000000000"/>
              <a:cs typeface="Agrandir Wide Ultra-Bold" panose="00000905000000000000"/>
              <a:sym typeface="Agrandir Wide Ultra-Bold" panose="00000905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01077" y="3067939"/>
            <a:ext cx="285973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D014"/>
                </a:solidFill>
                <a:latin typeface="Agrandir Wide Ultra-Bold" panose="00000905000000000000"/>
                <a:ea typeface="Agrandir Wide Ultra-Bold" panose="00000905000000000000"/>
                <a:cs typeface="Agrandir Wide Ultra-Bold" panose="00000905000000000000"/>
                <a:sym typeface="Agrandir Wide Ultra-Bold" panose="00000905000000000000"/>
              </a:rPr>
              <a:t>02.</a:t>
            </a:r>
            <a:endParaRPr lang="en-US" sz="6000" b="1">
              <a:solidFill>
                <a:srgbClr val="FFD014"/>
              </a:solidFill>
              <a:latin typeface="Agrandir Wide Ultra-Bold" panose="00000905000000000000"/>
              <a:ea typeface="Agrandir Wide Ultra-Bold" panose="00000905000000000000"/>
              <a:cs typeface="Agrandir Wide Ultra-Bold" panose="00000905000000000000"/>
              <a:sym typeface="Agrandir Wide Ultra-Bold" panose="00000905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001077" y="5315123"/>
            <a:ext cx="285973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D014"/>
                </a:solidFill>
                <a:latin typeface="Agrandir Wide Ultra-Bold" panose="00000905000000000000"/>
                <a:ea typeface="Agrandir Wide Ultra-Bold" panose="00000905000000000000"/>
                <a:cs typeface="Agrandir Wide Ultra-Bold" panose="00000905000000000000"/>
                <a:sym typeface="Agrandir Wide Ultra-Bold" panose="00000905000000000000"/>
              </a:rPr>
              <a:t>03.</a:t>
            </a:r>
            <a:endParaRPr lang="en-US" sz="6000" b="1">
              <a:solidFill>
                <a:srgbClr val="FFD014"/>
              </a:solidFill>
              <a:latin typeface="Agrandir Wide Ultra-Bold" panose="00000905000000000000"/>
              <a:ea typeface="Agrandir Wide Ultra-Bold" panose="00000905000000000000"/>
              <a:cs typeface="Agrandir Wide Ultra-Bold" panose="00000905000000000000"/>
              <a:sym typeface="Agrandir Wide Ultra-Bold" panose="00000905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01077" y="8600533"/>
            <a:ext cx="6258223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4800">
                <a:solidFill>
                  <a:srgbClr val="FFFFFF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未来展望与成员分工</a:t>
            </a:r>
            <a:endParaRPr lang="en-US" sz="4800">
              <a:solidFill>
                <a:srgbClr val="FFFFFF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01077" y="7562308"/>
            <a:ext cx="285973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D014"/>
                </a:solidFill>
                <a:latin typeface="Agrandir Wide Ultra-Bold" panose="00000905000000000000"/>
                <a:ea typeface="Agrandir Wide Ultra-Bold" panose="00000905000000000000"/>
                <a:cs typeface="Agrandir Wide Ultra-Bold" panose="00000905000000000000"/>
                <a:sym typeface="Agrandir Wide Ultra-Bold" panose="00000905000000000000"/>
              </a:rPr>
              <a:t>04.</a:t>
            </a:r>
            <a:endParaRPr lang="en-US" sz="6000" b="1">
              <a:solidFill>
                <a:srgbClr val="FFD014"/>
              </a:solidFill>
              <a:latin typeface="Agrandir Wide Ultra-Bold" panose="00000905000000000000"/>
              <a:ea typeface="Agrandir Wide Ultra-Bold" panose="00000905000000000000"/>
              <a:cs typeface="Agrandir Wide Ultra-Bold" panose="00000905000000000000"/>
              <a:sym typeface="Agrandir Wide Ultra-Bold" panose="0000090500000000000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87324" y="1677102"/>
            <a:ext cx="8596904" cy="7900207"/>
          </a:xfrm>
          <a:custGeom>
            <a:avLst/>
            <a:gdLst/>
            <a:ahLst/>
            <a:cxnLst/>
            <a:rect l="l" t="t" r="r" b="b"/>
            <a:pathLst>
              <a:path w="8596904" h="7900207">
                <a:moveTo>
                  <a:pt x="0" y="0"/>
                </a:moveTo>
                <a:lnTo>
                  <a:pt x="8596904" y="0"/>
                </a:lnTo>
                <a:lnTo>
                  <a:pt x="8596904" y="7900207"/>
                </a:lnTo>
                <a:lnTo>
                  <a:pt x="0" y="79002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22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54925" y="1677102"/>
            <a:ext cx="9084309" cy="4458160"/>
          </a:xfrm>
          <a:custGeom>
            <a:avLst/>
            <a:gdLst/>
            <a:ahLst/>
            <a:cxnLst/>
            <a:rect l="l" t="t" r="r" b="b"/>
            <a:pathLst>
              <a:path w="9084309" h="4458160">
                <a:moveTo>
                  <a:pt x="0" y="0"/>
                </a:moveTo>
                <a:lnTo>
                  <a:pt x="9084309" y="0"/>
                </a:lnTo>
                <a:lnTo>
                  <a:pt x="9084309" y="4458160"/>
                </a:lnTo>
                <a:lnTo>
                  <a:pt x="0" y="4458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3494" y="160861"/>
            <a:ext cx="16661012" cy="13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Plan a Reaching Trajectory with Multiple Kinematic Constraints (规划多约束抓取轨迹) - Steps 3-4</a:t>
            </a:r>
            <a:endParaRPr lang="en-US" sz="4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6200" y="1677102"/>
            <a:ext cx="9497362" cy="6884944"/>
          </a:xfrm>
          <a:custGeom>
            <a:avLst/>
            <a:gdLst/>
            <a:ahLst/>
            <a:cxnLst/>
            <a:rect l="l" t="t" r="r" b="b"/>
            <a:pathLst>
              <a:path w="9497362" h="6884944">
                <a:moveTo>
                  <a:pt x="0" y="0"/>
                </a:moveTo>
                <a:lnTo>
                  <a:pt x="9497362" y="0"/>
                </a:lnTo>
                <a:lnTo>
                  <a:pt x="9497362" y="6884944"/>
                </a:lnTo>
                <a:lnTo>
                  <a:pt x="0" y="688494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33684" y="1677102"/>
            <a:ext cx="8454636" cy="8516894"/>
          </a:xfrm>
          <a:custGeom>
            <a:avLst/>
            <a:gdLst/>
            <a:ahLst/>
            <a:cxnLst/>
            <a:rect l="l" t="t" r="r" b="b"/>
            <a:pathLst>
              <a:path w="8454636" h="8516894">
                <a:moveTo>
                  <a:pt x="0" y="0"/>
                </a:moveTo>
                <a:lnTo>
                  <a:pt x="8454636" y="0"/>
                </a:lnTo>
                <a:lnTo>
                  <a:pt x="8454636" y="8516894"/>
                </a:lnTo>
                <a:lnTo>
                  <a:pt x="0" y="8516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3494" y="160861"/>
            <a:ext cx="16661012" cy="13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Plan a Reaching Trajectory with Multiple Kinematic Constraints (规划多约束抓取轨迹) - Steps 5-6</a:t>
            </a:r>
            <a:endParaRPr lang="en-US" sz="4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3494" y="480266"/>
            <a:ext cx="16661012" cy="13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sz="4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Plan a Reaching Trajectory with Multiple Kinematic Constraints: Why is it important? </a:t>
            </a:r>
            <a:endParaRPr lang="en-US" sz="4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6281" y="2226404"/>
            <a:ext cx="17075439" cy="739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0"/>
              </a:lnSpc>
            </a:pPr>
            <a:r>
              <a:rPr lang="en-US" sz="3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Why is it important?</a:t>
            </a:r>
            <a:endParaRPr lang="en-US" sz="3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702310" lvl="1" indent="-351155" algn="l">
              <a:lnSpc>
                <a:spcPts val="4880"/>
              </a:lnSpc>
              <a:buFont typeface="Arial" panose="020B0604020202020204"/>
              <a:buChar char="•"/>
            </a:pPr>
            <a:r>
              <a:rPr lang="en-US" sz="3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Algorithm validation - Verify complex motion planning works before physical deployment</a:t>
            </a:r>
            <a:endParaRPr lang="en-US" sz="3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702310" lvl="1" indent="-351155" algn="l">
              <a:lnSpc>
                <a:spcPts val="4880"/>
              </a:lnSpc>
              <a:buFont typeface="Arial" panose="020B0604020202020204"/>
              <a:buChar char="•"/>
            </a:pPr>
            <a:r>
              <a:rPr lang="en-US" sz="3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Risk reduction - Identify problems in simulation rather than on real equipment</a:t>
            </a:r>
            <a:endParaRPr lang="en-US" sz="3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4880"/>
              </a:lnSpc>
            </a:pPr>
            <a:r>
              <a:rPr lang="en-US" sz="3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How can it help?</a:t>
            </a:r>
            <a:endParaRPr lang="en-US" sz="3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702310" lvl="1" indent="-351155" algn="l">
              <a:lnSpc>
                <a:spcPts val="4880"/>
              </a:lnSpc>
              <a:buFont typeface="Arial" panose="020B0604020202020204"/>
              <a:buChar char="•"/>
            </a:pPr>
            <a:r>
              <a:rPr lang="en-US" sz="3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Performance optimization - Test different parameters to find optimal trajectories</a:t>
            </a:r>
            <a:endParaRPr lang="en-US" sz="3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702310" lvl="1" indent="-351155" algn="l">
              <a:lnSpc>
                <a:spcPts val="4880"/>
              </a:lnSpc>
              <a:buFont typeface="Arial" panose="020B0604020202020204"/>
              <a:buChar char="•"/>
            </a:pPr>
            <a:r>
              <a:rPr lang="en-US" sz="3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Real-world preparation - Practice precise manipulation tasks before deployment</a:t>
            </a:r>
            <a:endParaRPr lang="en-US" sz="3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702310" lvl="1" indent="-351155" algn="l">
              <a:lnSpc>
                <a:spcPts val="4880"/>
              </a:lnSpc>
              <a:buFont typeface="Arial" panose="020B0604020202020204"/>
              <a:buChar char="•"/>
            </a:pPr>
            <a:r>
              <a:rPr lang="en-US" sz="325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Integration testing - Validate timing and compatibility with other robot systems</a:t>
            </a:r>
            <a:endParaRPr lang="en-US" sz="325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4751" t="7732" b="3711"/>
          <a:stretch>
            <a:fillRect/>
          </a:stretch>
        </p:blipFill>
        <p:spPr>
          <a:xfrm>
            <a:off x="915536" y="1572327"/>
            <a:ext cx="16456928" cy="860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65075" y="168910"/>
            <a:ext cx="995785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Plan and Execute Task- and Joint-Space Trajectories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29621" y="1677102"/>
            <a:ext cx="8255353" cy="5424230"/>
          </a:xfrm>
          <a:custGeom>
            <a:avLst/>
            <a:gdLst/>
            <a:ahLst/>
            <a:cxnLst/>
            <a:rect l="l" t="t" r="r" b="b"/>
            <a:pathLst>
              <a:path w="8255353" h="5424230">
                <a:moveTo>
                  <a:pt x="0" y="0"/>
                </a:moveTo>
                <a:lnTo>
                  <a:pt x="8255353" y="0"/>
                </a:lnTo>
                <a:lnTo>
                  <a:pt x="8255353" y="5424230"/>
                </a:lnTo>
                <a:lnTo>
                  <a:pt x="0" y="542423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22157" y="6904326"/>
            <a:ext cx="12880118" cy="3316630"/>
          </a:xfrm>
          <a:custGeom>
            <a:avLst/>
            <a:gdLst/>
            <a:ahLst/>
            <a:cxnLst/>
            <a:rect l="l" t="t" r="r" b="b"/>
            <a:pathLst>
              <a:path w="12880118" h="3316630">
                <a:moveTo>
                  <a:pt x="0" y="0"/>
                </a:moveTo>
                <a:lnTo>
                  <a:pt x="12880118" y="0"/>
                </a:lnTo>
                <a:lnTo>
                  <a:pt x="12880118" y="3316630"/>
                </a:lnTo>
                <a:lnTo>
                  <a:pt x="0" y="3316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965560" y="795161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5762" y="195086"/>
            <a:ext cx="15716476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Plan and Execute Task- and Joint-Space Trajectories (任务与关节空间轨迹规划与执行) - Step 1-2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31421" y="1677102"/>
            <a:ext cx="17625159" cy="3767378"/>
          </a:xfrm>
          <a:custGeom>
            <a:avLst/>
            <a:gdLst/>
            <a:ahLst/>
            <a:cxnLst/>
            <a:rect l="l" t="t" r="r" b="b"/>
            <a:pathLst>
              <a:path w="17625159" h="3767378">
                <a:moveTo>
                  <a:pt x="0" y="0"/>
                </a:moveTo>
                <a:lnTo>
                  <a:pt x="17625158" y="0"/>
                </a:lnTo>
                <a:lnTo>
                  <a:pt x="17625158" y="3767378"/>
                </a:lnTo>
                <a:lnTo>
                  <a:pt x="0" y="37673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9951" y="5544763"/>
            <a:ext cx="9273212" cy="4555465"/>
          </a:xfrm>
          <a:custGeom>
            <a:avLst/>
            <a:gdLst/>
            <a:ahLst/>
            <a:cxnLst/>
            <a:rect l="l" t="t" r="r" b="b"/>
            <a:pathLst>
              <a:path w="9273212" h="4555465">
                <a:moveTo>
                  <a:pt x="0" y="0"/>
                </a:moveTo>
                <a:lnTo>
                  <a:pt x="9273212" y="0"/>
                </a:lnTo>
                <a:lnTo>
                  <a:pt x="9273212" y="4555466"/>
                </a:lnTo>
                <a:lnTo>
                  <a:pt x="0" y="4555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965560" y="795161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5762" y="195086"/>
            <a:ext cx="15716476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Plan and Execute Task- and Joint-Space Trajectories (任务与关节空间轨迹规划与执行) - Step 3-4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9073" y="7658486"/>
            <a:ext cx="16316054" cy="2447408"/>
          </a:xfrm>
          <a:custGeom>
            <a:avLst/>
            <a:gdLst/>
            <a:ahLst/>
            <a:cxnLst/>
            <a:rect l="l" t="t" r="r" b="b"/>
            <a:pathLst>
              <a:path w="16316054" h="2447408">
                <a:moveTo>
                  <a:pt x="0" y="0"/>
                </a:moveTo>
                <a:lnTo>
                  <a:pt x="16316054" y="0"/>
                </a:lnTo>
                <a:lnTo>
                  <a:pt x="16316054" y="2447408"/>
                </a:lnTo>
                <a:lnTo>
                  <a:pt x="0" y="244740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68975" y="1677102"/>
            <a:ext cx="8619025" cy="7581198"/>
          </a:xfrm>
          <a:custGeom>
            <a:avLst/>
            <a:gdLst/>
            <a:ahLst/>
            <a:cxnLst/>
            <a:rect l="l" t="t" r="r" b="b"/>
            <a:pathLst>
              <a:path w="8619025" h="7581198">
                <a:moveTo>
                  <a:pt x="0" y="0"/>
                </a:moveTo>
                <a:lnTo>
                  <a:pt x="8619025" y="0"/>
                </a:lnTo>
                <a:lnTo>
                  <a:pt x="8619025" y="7581198"/>
                </a:lnTo>
                <a:lnTo>
                  <a:pt x="0" y="7581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965560" y="795161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5762" y="195086"/>
            <a:ext cx="15716476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Plan and Execute Task- and Joint-Space Trajectories (任务与关节空间轨迹规划与执行) - Step 5-6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3965560" y="795161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85762" y="195086"/>
            <a:ext cx="15716476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Plan and Execute Task- and Joint-Space Trajectories: Why is it important? 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4988" y="1860331"/>
            <a:ext cx="15716476" cy="800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Difference between Task-Space vs Joint-Space Trajectories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Task-Space (Blue dots)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What: Plans motion in Cartesian coordinates (x,y,z position + orientation)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Advantage: Straight-line paths in 3D space, intuitive for humans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Use case: Precise end-effector positioning, welding, painting, assembly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Joint-Space (Red dots)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What: Plans motion by interpolating joint angles directly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Advantage: Smooth joint motions, no singularity issues, faster computation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Use case: Pick-and-place, general positioning where path shape isn't critical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Why both exist?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Computational trade-offs - Joint-space is faster, task-space gives better path control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Singularity handling - Joint-space avoids kinematic singularities that task-space can encounter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Optimization goals - Task-space optimizes end-effector path, joint-space optimizes actuator motion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2640"/>
              </a:lnSpc>
            </a:pP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Why is it important?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Trajectory comparison - Validates different motion planning approaches for the same task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Motion control validation - Tests both Cartesian and joint-based control systems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Performance analysis - Compares efficiency and smoothness of different trajectory types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How can it help?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Optimal path selection - Choose best trajectory type for specific applications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Debugging tool - Visualize and compare actual vs. planned robot movements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marL="474980" lvl="1" indent="-237490" algn="l">
              <a:lnSpc>
                <a:spcPts val="2640"/>
              </a:lnSpc>
              <a:buFont typeface="Arial" panose="020B0604020202020204"/>
              <a:buChar char="•"/>
            </a:pPr>
            <a:r>
              <a:rPr lang="en-US" sz="2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Educational insight - Learn how different planning methods affect robot behavior</a:t>
            </a:r>
            <a:endParaRPr lang="en-US" sz="2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4809417" y="1549563"/>
            <a:ext cx="799204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19191" y="437235"/>
            <a:ext cx="7232928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manipulator shape tracing</a:t>
            </a:r>
            <a:endParaRPr lang="en-US" sz="4200">
              <a:solidFill>
                <a:srgbClr val="FFFFFF"/>
              </a:solidFill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0324" y="2912511"/>
            <a:ext cx="4111362" cy="3742662"/>
          </a:xfrm>
          <a:custGeom>
            <a:avLst/>
            <a:gdLst/>
            <a:ahLst/>
            <a:cxnLst/>
            <a:rect l="l" t="t" r="r" b="b"/>
            <a:pathLst>
              <a:path w="4111362" h="3742662">
                <a:moveTo>
                  <a:pt x="0" y="0"/>
                </a:moveTo>
                <a:lnTo>
                  <a:pt x="4111363" y="0"/>
                </a:lnTo>
                <a:lnTo>
                  <a:pt x="4111363" y="3742661"/>
                </a:lnTo>
                <a:lnTo>
                  <a:pt x="0" y="374266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52516" y="2912511"/>
            <a:ext cx="4211152" cy="3742662"/>
          </a:xfrm>
          <a:custGeom>
            <a:avLst/>
            <a:gdLst/>
            <a:ahLst/>
            <a:cxnLst/>
            <a:rect l="l" t="t" r="r" b="b"/>
            <a:pathLst>
              <a:path w="4211152" h="3742662">
                <a:moveTo>
                  <a:pt x="0" y="0"/>
                </a:moveTo>
                <a:lnTo>
                  <a:pt x="4211152" y="0"/>
                </a:lnTo>
                <a:lnTo>
                  <a:pt x="4211152" y="3742661"/>
                </a:lnTo>
                <a:lnTo>
                  <a:pt x="0" y="374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04497" y="2912511"/>
            <a:ext cx="3810097" cy="3742662"/>
          </a:xfrm>
          <a:custGeom>
            <a:avLst/>
            <a:gdLst/>
            <a:ahLst/>
            <a:cxnLst/>
            <a:rect l="l" t="t" r="r" b="b"/>
            <a:pathLst>
              <a:path w="3810097" h="3742662">
                <a:moveTo>
                  <a:pt x="0" y="0"/>
                </a:moveTo>
                <a:lnTo>
                  <a:pt x="3810097" y="0"/>
                </a:lnTo>
                <a:lnTo>
                  <a:pt x="3810097" y="3742661"/>
                </a:lnTo>
                <a:lnTo>
                  <a:pt x="0" y="3742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03712" y="700087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空间轨迹规划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98851" y="7436536"/>
            <a:ext cx="2518481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Cubic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50305" y="7436536"/>
            <a:ext cx="2518481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Quintic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96765" y="7436536"/>
            <a:ext cx="2518481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Trap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0414" y="357809"/>
            <a:ext cx="17607171" cy="9571383"/>
            <a:chOff x="0" y="0"/>
            <a:chExt cx="23476228" cy="12761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76204" cy="12761849"/>
            </a:xfrm>
            <a:custGeom>
              <a:avLst/>
              <a:gdLst/>
              <a:ahLst/>
              <a:cxnLst/>
              <a:rect l="l" t="t" r="r" b="b"/>
              <a:pathLst>
                <a:path w="23476204" h="12761849">
                  <a:moveTo>
                    <a:pt x="0" y="298196"/>
                  </a:moveTo>
                  <a:cubicBezTo>
                    <a:pt x="0" y="133477"/>
                    <a:pt x="133477" y="0"/>
                    <a:pt x="298196" y="0"/>
                  </a:cubicBezTo>
                  <a:lnTo>
                    <a:pt x="23178008" y="0"/>
                  </a:lnTo>
                  <a:cubicBezTo>
                    <a:pt x="23342727" y="0"/>
                    <a:pt x="23476204" y="133477"/>
                    <a:pt x="23476204" y="298196"/>
                  </a:cubicBezTo>
                  <a:lnTo>
                    <a:pt x="23476204" y="12463526"/>
                  </a:lnTo>
                  <a:cubicBezTo>
                    <a:pt x="23476204" y="12628245"/>
                    <a:pt x="23342727" y="12761723"/>
                    <a:pt x="23178008" y="12761723"/>
                  </a:cubicBezTo>
                  <a:lnTo>
                    <a:pt x="298196" y="12761723"/>
                  </a:lnTo>
                  <a:cubicBezTo>
                    <a:pt x="133477" y="12761849"/>
                    <a:pt x="0" y="12628372"/>
                    <a:pt x="0" y="12463653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</p:grpSp>
      <p:grpSp>
        <p:nvGrpSpPr>
          <p:cNvPr id="4" name="Group 4"/>
          <p:cNvGrpSpPr/>
          <p:nvPr/>
        </p:nvGrpSpPr>
        <p:grpSpPr>
          <a:xfrm rot="1195919">
            <a:off x="11691195" y="2820705"/>
            <a:ext cx="4347712" cy="1009292"/>
            <a:chOff x="0" y="0"/>
            <a:chExt cx="5796950" cy="13457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96915" cy="1345692"/>
            </a:xfrm>
            <a:custGeom>
              <a:avLst/>
              <a:gdLst/>
              <a:ahLst/>
              <a:cxnLst/>
              <a:rect l="l" t="t" r="r" b="b"/>
              <a:pathLst>
                <a:path w="5796915" h="1345692">
                  <a:moveTo>
                    <a:pt x="0" y="672846"/>
                  </a:moveTo>
                  <a:cubicBezTo>
                    <a:pt x="0" y="301244"/>
                    <a:pt x="301244" y="0"/>
                    <a:pt x="672846" y="0"/>
                  </a:cubicBezTo>
                  <a:lnTo>
                    <a:pt x="5124069" y="0"/>
                  </a:lnTo>
                  <a:cubicBezTo>
                    <a:pt x="5495671" y="0"/>
                    <a:pt x="5796915" y="301244"/>
                    <a:pt x="5796915" y="672846"/>
                  </a:cubicBezTo>
                  <a:cubicBezTo>
                    <a:pt x="5796915" y="1044448"/>
                    <a:pt x="5495671" y="1345692"/>
                    <a:pt x="5124069" y="1345692"/>
                  </a:cubicBezTo>
                  <a:lnTo>
                    <a:pt x="672846" y="1345692"/>
                  </a:lnTo>
                  <a:cubicBezTo>
                    <a:pt x="301244" y="1345692"/>
                    <a:pt x="0" y="1044448"/>
                    <a:pt x="0" y="672846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grpSp>
        <p:nvGrpSpPr>
          <p:cNvPr id="6" name="Group 6"/>
          <p:cNvGrpSpPr/>
          <p:nvPr/>
        </p:nvGrpSpPr>
        <p:grpSpPr>
          <a:xfrm rot="3476901">
            <a:off x="16142259" y="4307096"/>
            <a:ext cx="1743794" cy="800951"/>
            <a:chOff x="0" y="0"/>
            <a:chExt cx="2325058" cy="10679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4989" cy="1067943"/>
            </a:xfrm>
            <a:custGeom>
              <a:avLst/>
              <a:gdLst/>
              <a:ahLst/>
              <a:cxnLst/>
              <a:rect l="l" t="t" r="r" b="b"/>
              <a:pathLst>
                <a:path w="2324989" h="1067943">
                  <a:moveTo>
                    <a:pt x="0" y="533908"/>
                  </a:moveTo>
                  <a:cubicBezTo>
                    <a:pt x="0" y="239014"/>
                    <a:pt x="239014" y="0"/>
                    <a:pt x="533908" y="0"/>
                  </a:cubicBezTo>
                  <a:lnTo>
                    <a:pt x="1791081" y="0"/>
                  </a:lnTo>
                  <a:cubicBezTo>
                    <a:pt x="2085975" y="0"/>
                    <a:pt x="2324989" y="239014"/>
                    <a:pt x="2324989" y="533908"/>
                  </a:cubicBezTo>
                  <a:cubicBezTo>
                    <a:pt x="2324989" y="828802"/>
                    <a:pt x="2085975" y="1067816"/>
                    <a:pt x="1791081" y="1067816"/>
                  </a:cubicBezTo>
                  <a:lnTo>
                    <a:pt x="533908" y="1067816"/>
                  </a:lnTo>
                  <a:cubicBezTo>
                    <a:pt x="239014" y="1067943"/>
                    <a:pt x="0" y="828929"/>
                    <a:pt x="0" y="533908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3477142" y="4768995"/>
            <a:ext cx="2739401" cy="1213584"/>
            <a:chOff x="0" y="0"/>
            <a:chExt cx="3652534" cy="16181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52647" cy="1618234"/>
            </a:xfrm>
            <a:custGeom>
              <a:avLst/>
              <a:gdLst/>
              <a:ahLst/>
              <a:cxnLst/>
              <a:rect l="l" t="t" r="r" b="b"/>
              <a:pathLst>
                <a:path w="3652647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2843530" y="0"/>
                  </a:lnTo>
                  <a:cubicBezTo>
                    <a:pt x="3290316" y="0"/>
                    <a:pt x="3652647" y="362204"/>
                    <a:pt x="3652647" y="809117"/>
                  </a:cubicBezTo>
                  <a:cubicBezTo>
                    <a:pt x="3652647" y="1256030"/>
                    <a:pt x="3290443" y="1618234"/>
                    <a:pt x="2843530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462660">
            <a:off x="14343645" y="1294314"/>
            <a:ext cx="2739401" cy="1213584"/>
            <a:chOff x="0" y="0"/>
            <a:chExt cx="3652534" cy="16181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52647" cy="1618234"/>
            </a:xfrm>
            <a:custGeom>
              <a:avLst/>
              <a:gdLst/>
              <a:ahLst/>
              <a:cxnLst/>
              <a:rect l="l" t="t" r="r" b="b"/>
              <a:pathLst>
                <a:path w="3652647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2843530" y="0"/>
                  </a:lnTo>
                  <a:cubicBezTo>
                    <a:pt x="3290316" y="0"/>
                    <a:pt x="3652647" y="362204"/>
                    <a:pt x="3652647" y="809117"/>
                  </a:cubicBezTo>
                  <a:cubicBezTo>
                    <a:pt x="3652647" y="1256030"/>
                    <a:pt x="3290443" y="1618234"/>
                    <a:pt x="2843530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254335">
            <a:off x="14653533" y="6399783"/>
            <a:ext cx="3221587" cy="868273"/>
            <a:chOff x="0" y="0"/>
            <a:chExt cx="4295450" cy="1157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95521" cy="1157732"/>
            </a:xfrm>
            <a:custGeom>
              <a:avLst/>
              <a:gdLst/>
              <a:ahLst/>
              <a:cxnLst/>
              <a:rect l="l" t="t" r="r" b="b"/>
              <a:pathLst>
                <a:path w="4295521" h="1157732">
                  <a:moveTo>
                    <a:pt x="0" y="578866"/>
                  </a:moveTo>
                  <a:cubicBezTo>
                    <a:pt x="0" y="259207"/>
                    <a:pt x="259207" y="0"/>
                    <a:pt x="578866" y="0"/>
                  </a:cubicBezTo>
                  <a:lnTo>
                    <a:pt x="3716655" y="0"/>
                  </a:lnTo>
                  <a:cubicBezTo>
                    <a:pt x="4036314" y="0"/>
                    <a:pt x="4295521" y="259207"/>
                    <a:pt x="4295521" y="578866"/>
                  </a:cubicBezTo>
                  <a:cubicBezTo>
                    <a:pt x="4295521" y="898525"/>
                    <a:pt x="4036314" y="1157732"/>
                    <a:pt x="3716655" y="1157732"/>
                  </a:cubicBezTo>
                  <a:lnTo>
                    <a:pt x="578866" y="1157732"/>
                  </a:lnTo>
                  <a:cubicBezTo>
                    <a:pt x="259207" y="1157732"/>
                    <a:pt x="0" y="898525"/>
                    <a:pt x="0" y="578866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1646722">
            <a:off x="11287790" y="5257310"/>
            <a:ext cx="2005672" cy="977691"/>
            <a:chOff x="0" y="0"/>
            <a:chExt cx="2674230" cy="13035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74239" cy="1303528"/>
            </a:xfrm>
            <a:custGeom>
              <a:avLst/>
              <a:gdLst/>
              <a:ahLst/>
              <a:cxnLst/>
              <a:rect l="l" t="t" r="r" b="b"/>
              <a:pathLst>
                <a:path w="2674239" h="1303528">
                  <a:moveTo>
                    <a:pt x="0" y="651764"/>
                  </a:moveTo>
                  <a:cubicBezTo>
                    <a:pt x="0" y="291846"/>
                    <a:pt x="291846" y="0"/>
                    <a:pt x="651764" y="0"/>
                  </a:cubicBezTo>
                  <a:lnTo>
                    <a:pt x="2022475" y="0"/>
                  </a:lnTo>
                  <a:cubicBezTo>
                    <a:pt x="2382393" y="0"/>
                    <a:pt x="2674239" y="291846"/>
                    <a:pt x="2674239" y="651764"/>
                  </a:cubicBezTo>
                  <a:cubicBezTo>
                    <a:pt x="2674239" y="1011682"/>
                    <a:pt x="2382393" y="1303528"/>
                    <a:pt x="2022475" y="1303528"/>
                  </a:cubicBezTo>
                  <a:lnTo>
                    <a:pt x="651764" y="1303528"/>
                  </a:lnTo>
                  <a:cubicBezTo>
                    <a:pt x="291846" y="1303528"/>
                    <a:pt x="0" y="1011809"/>
                    <a:pt x="0" y="651764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15135726" y="8539254"/>
            <a:ext cx="2372664" cy="834401"/>
            <a:chOff x="0" y="0"/>
            <a:chExt cx="3163552" cy="11125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63570" cy="1112520"/>
            </a:xfrm>
            <a:custGeom>
              <a:avLst/>
              <a:gdLst/>
              <a:ahLst/>
              <a:cxnLst/>
              <a:rect l="l" t="t" r="r" b="b"/>
              <a:pathLst>
                <a:path w="3163570" h="1112520">
                  <a:moveTo>
                    <a:pt x="0" y="556260"/>
                  </a:moveTo>
                  <a:cubicBezTo>
                    <a:pt x="0" y="249047"/>
                    <a:pt x="249047" y="0"/>
                    <a:pt x="556260" y="0"/>
                  </a:cubicBezTo>
                  <a:lnTo>
                    <a:pt x="2607310" y="0"/>
                  </a:lnTo>
                  <a:cubicBezTo>
                    <a:pt x="2914523" y="0"/>
                    <a:pt x="3163570" y="249047"/>
                    <a:pt x="3163570" y="556260"/>
                  </a:cubicBezTo>
                  <a:cubicBezTo>
                    <a:pt x="3163570" y="863473"/>
                    <a:pt x="2914523" y="1112520"/>
                    <a:pt x="2607310" y="1112520"/>
                  </a:cubicBezTo>
                  <a:lnTo>
                    <a:pt x="556260" y="1112520"/>
                  </a:lnTo>
                  <a:cubicBezTo>
                    <a:pt x="249047" y="1112520"/>
                    <a:pt x="0" y="863473"/>
                    <a:pt x="0" y="556260"/>
                  </a:cubicBezTo>
                  <a:close/>
                </a:path>
              </a:pathLst>
            </a:custGeom>
            <a:solidFill>
              <a:srgbClr val="262628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0540968" y="3441336"/>
            <a:ext cx="1387710" cy="1213584"/>
            <a:chOff x="0" y="0"/>
            <a:chExt cx="1850280" cy="1618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50390" cy="1618234"/>
            </a:xfrm>
            <a:custGeom>
              <a:avLst/>
              <a:gdLst/>
              <a:ahLst/>
              <a:cxnLst/>
              <a:rect l="l" t="t" r="r" b="b"/>
              <a:pathLst>
                <a:path w="1850390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1041273" y="0"/>
                  </a:lnTo>
                  <a:cubicBezTo>
                    <a:pt x="1488059" y="0"/>
                    <a:pt x="1850390" y="362204"/>
                    <a:pt x="1850390" y="809117"/>
                  </a:cubicBezTo>
                  <a:cubicBezTo>
                    <a:pt x="1850390" y="1256030"/>
                    <a:pt x="1488186" y="1618234"/>
                    <a:pt x="1041273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20" name="Group 20"/>
          <p:cNvGrpSpPr/>
          <p:nvPr/>
        </p:nvGrpSpPr>
        <p:grpSpPr>
          <a:xfrm rot="1624515">
            <a:off x="16790496" y="7350235"/>
            <a:ext cx="635322" cy="928043"/>
            <a:chOff x="0" y="0"/>
            <a:chExt cx="847096" cy="12373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7090" cy="1237361"/>
            </a:xfrm>
            <a:custGeom>
              <a:avLst/>
              <a:gdLst/>
              <a:ahLst/>
              <a:cxnLst/>
              <a:rect l="l" t="t" r="r" b="b"/>
              <a:pathLst>
                <a:path w="847090" h="1237361">
                  <a:moveTo>
                    <a:pt x="0" y="423545"/>
                  </a:moveTo>
                  <a:cubicBezTo>
                    <a:pt x="0" y="189611"/>
                    <a:pt x="189611" y="0"/>
                    <a:pt x="423545" y="0"/>
                  </a:cubicBezTo>
                  <a:cubicBezTo>
                    <a:pt x="657479" y="0"/>
                    <a:pt x="847090" y="189611"/>
                    <a:pt x="847090" y="423545"/>
                  </a:cubicBezTo>
                  <a:lnTo>
                    <a:pt x="847090" y="813816"/>
                  </a:lnTo>
                  <a:cubicBezTo>
                    <a:pt x="847090" y="1047750"/>
                    <a:pt x="657479" y="1237361"/>
                    <a:pt x="423545" y="1237361"/>
                  </a:cubicBezTo>
                  <a:cubicBezTo>
                    <a:pt x="189611" y="1237361"/>
                    <a:pt x="0" y="1047750"/>
                    <a:pt x="0" y="813816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95914" y="6629597"/>
            <a:ext cx="11490183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00"/>
              </a:lnSpc>
            </a:pPr>
            <a:r>
              <a:rPr lang="en-US" sz="1725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项目流程</a:t>
            </a:r>
            <a:endParaRPr lang="en-US" sz="1725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5914" y="4458398"/>
            <a:ext cx="9350331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00"/>
              </a:lnSpc>
            </a:pPr>
            <a:r>
              <a:rPr lang="en-US" sz="17250" b="1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01</a:t>
            </a:r>
            <a:endParaRPr lang="en-US" sz="17250" b="1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93815"/>
            <a:ext cx="7054284" cy="5255442"/>
          </a:xfrm>
          <a:custGeom>
            <a:avLst/>
            <a:gdLst/>
            <a:ahLst/>
            <a:cxnLst/>
            <a:rect l="l" t="t" r="r" b="b"/>
            <a:pathLst>
              <a:path w="7054284" h="5255442">
                <a:moveTo>
                  <a:pt x="0" y="0"/>
                </a:moveTo>
                <a:lnTo>
                  <a:pt x="7054284" y="0"/>
                </a:lnTo>
                <a:lnTo>
                  <a:pt x="7054284" y="5255442"/>
                </a:lnTo>
                <a:lnTo>
                  <a:pt x="0" y="52554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46927" y="7400153"/>
            <a:ext cx="11783746" cy="1858147"/>
          </a:xfrm>
          <a:custGeom>
            <a:avLst/>
            <a:gdLst/>
            <a:ahLst/>
            <a:cxnLst/>
            <a:rect l="l" t="t" r="r" b="b"/>
            <a:pathLst>
              <a:path w="11783746" h="1858147">
                <a:moveTo>
                  <a:pt x="0" y="0"/>
                </a:moveTo>
                <a:lnTo>
                  <a:pt x="11783747" y="0"/>
                </a:lnTo>
                <a:lnTo>
                  <a:pt x="11783747" y="1858147"/>
                </a:lnTo>
                <a:lnTo>
                  <a:pt x="0" y="185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93122" y="487997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空间轨迹规划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86114" y="4099257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轨迹、时间对比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6831" y="2624683"/>
            <a:ext cx="4984464" cy="3699685"/>
          </a:xfrm>
          <a:custGeom>
            <a:avLst/>
            <a:gdLst/>
            <a:ahLst/>
            <a:cxnLst/>
            <a:rect l="l" t="t" r="r" b="b"/>
            <a:pathLst>
              <a:path w="4984464" h="3699685">
                <a:moveTo>
                  <a:pt x="0" y="0"/>
                </a:moveTo>
                <a:lnTo>
                  <a:pt x="4984464" y="0"/>
                </a:lnTo>
                <a:lnTo>
                  <a:pt x="4984464" y="3699685"/>
                </a:lnTo>
                <a:lnTo>
                  <a:pt x="0" y="369968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11352" y="2624683"/>
            <a:ext cx="4976674" cy="3699685"/>
          </a:xfrm>
          <a:custGeom>
            <a:avLst/>
            <a:gdLst/>
            <a:ahLst/>
            <a:cxnLst/>
            <a:rect l="l" t="t" r="r" b="b"/>
            <a:pathLst>
              <a:path w="4976674" h="3699685">
                <a:moveTo>
                  <a:pt x="0" y="0"/>
                </a:moveTo>
                <a:lnTo>
                  <a:pt x="4976673" y="0"/>
                </a:lnTo>
                <a:lnTo>
                  <a:pt x="4976673" y="3699685"/>
                </a:lnTo>
                <a:lnTo>
                  <a:pt x="0" y="3699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97650" y="2624683"/>
            <a:ext cx="4961218" cy="3699685"/>
          </a:xfrm>
          <a:custGeom>
            <a:avLst/>
            <a:gdLst/>
            <a:ahLst/>
            <a:cxnLst/>
            <a:rect l="l" t="t" r="r" b="b"/>
            <a:pathLst>
              <a:path w="4961218" h="3699685">
                <a:moveTo>
                  <a:pt x="0" y="0"/>
                </a:moveTo>
                <a:lnTo>
                  <a:pt x="4961218" y="0"/>
                </a:lnTo>
                <a:lnTo>
                  <a:pt x="4961218" y="3699685"/>
                </a:lnTo>
                <a:lnTo>
                  <a:pt x="0" y="3699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84817" y="7111189"/>
            <a:ext cx="2448493" cy="2674507"/>
          </a:xfrm>
          <a:custGeom>
            <a:avLst/>
            <a:gdLst/>
            <a:ahLst/>
            <a:cxnLst/>
            <a:rect l="l" t="t" r="r" b="b"/>
            <a:pathLst>
              <a:path w="2448493" h="2674507">
                <a:moveTo>
                  <a:pt x="0" y="0"/>
                </a:moveTo>
                <a:lnTo>
                  <a:pt x="2448492" y="0"/>
                </a:lnTo>
                <a:lnTo>
                  <a:pt x="2448492" y="2674508"/>
                </a:lnTo>
                <a:lnTo>
                  <a:pt x="0" y="267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53459" y="6763404"/>
            <a:ext cx="1449601" cy="3022292"/>
          </a:xfrm>
          <a:custGeom>
            <a:avLst/>
            <a:gdLst/>
            <a:ahLst/>
            <a:cxnLst/>
            <a:rect l="l" t="t" r="r" b="b"/>
            <a:pathLst>
              <a:path w="1449601" h="3022292">
                <a:moveTo>
                  <a:pt x="0" y="0"/>
                </a:moveTo>
                <a:lnTo>
                  <a:pt x="1449601" y="0"/>
                </a:lnTo>
                <a:lnTo>
                  <a:pt x="1449601" y="3022293"/>
                </a:lnTo>
                <a:lnTo>
                  <a:pt x="0" y="3022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17" b="-281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97650" y="1135697"/>
            <a:ext cx="4961650" cy="947370"/>
          </a:xfrm>
          <a:custGeom>
            <a:avLst/>
            <a:gdLst/>
            <a:ahLst/>
            <a:cxnLst/>
            <a:rect l="l" t="t" r="r" b="b"/>
            <a:pathLst>
              <a:path w="4961650" h="947370">
                <a:moveTo>
                  <a:pt x="0" y="0"/>
                </a:moveTo>
                <a:lnTo>
                  <a:pt x="4961650" y="0"/>
                </a:lnTo>
                <a:lnTo>
                  <a:pt x="4961650" y="947370"/>
                </a:lnTo>
                <a:lnTo>
                  <a:pt x="0" y="947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631225" y="700087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空间轨迹规划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93122" y="7800743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关节角度变化对比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31481" y="1523014"/>
          <a:ext cx="17825037" cy="8021573"/>
        </p:xfrm>
        <a:graphic>
          <a:graphicData uri="http://schemas.openxmlformats.org/drawingml/2006/table">
            <a:tbl>
              <a:tblPr/>
              <a:tblGrid>
                <a:gridCol w="2565989"/>
                <a:gridCol w="8066983"/>
                <a:gridCol w="7192065"/>
              </a:tblGrid>
              <a:tr h="764197"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特性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任务空间（Task Space）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关节空间（Joint Space）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790"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定义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在笛卡尔空间（位置 + 姿态）直接规划轨迹，通过逆运动学求解关节角度。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在关节角度空间规划轨迹，先求解路点关节角再插值生成轨迹。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28"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运动可预测性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✅ 运动轨迹严格遵循笛卡尔空间设定，</a:t>
                      </a:r>
                      <a:r>
                        <a:rPr lang="en-US" sz="2100">
                          <a:solidFill>
                            <a:srgbClr val="EB3F2F"/>
                          </a:solidFill>
                          <a:latin typeface="字由点字典黑 Bold" panose="00020600040101010101" charset="-122"/>
                          <a:ea typeface="字由点字典黑 Bold" panose="00020600040101010101" charset="-122"/>
                          <a:cs typeface="字由点字典黑 Bold" panose="00020600040101010101" charset="-122"/>
                          <a:sym typeface="字由点字典黑 Bold" panose="00020600040101010101" charset="-122"/>
                        </a:rPr>
                        <a:t>路径可预测性高</a:t>
                      </a: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❌ 笛卡尔轨迹由关节插值间接得到，可能偏离预期路径。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341"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执行效率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❌ 需逐时间步求解逆运动学（IK），计算耗时较长。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✅ 仅在路点处求解逆运动学，插值过程计算效率高。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1246"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优点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- 轨迹严格经过目标路点，位置精度高。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- 适合需要精确笛卡尔路径的场景（如装配、焊接）。</a:t>
                      </a:r>
                      <a:endParaRPr lang="en-US" sz="2100">
                        <a:solidFill>
                          <a:srgbClr val="FFFFFF"/>
                        </a:solidFill>
                        <a:latin typeface="字由点字典黑" panose="00020600040101010101" charset="-122"/>
                        <a:ea typeface="字由点字典黑" panose="00020600040101010101" charset="-122"/>
                        <a:cs typeface="字由点字典黑" panose="00020600040101010101" charset="-122"/>
                        <a:sym typeface="字由点字典黑" panose="00020600040101010101" charset="-122"/>
                      </a:endParaRPr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- </a:t>
                      </a:r>
                      <a:r>
                        <a:rPr lang="en-US" sz="2100">
                          <a:solidFill>
                            <a:srgbClr val="EB3F2F"/>
                          </a:solidFill>
                          <a:latin typeface="字由点字典黑 Bold" panose="00020600040101010101" charset="-122"/>
                          <a:ea typeface="字由点字典黑 Bold" panose="00020600040101010101" charset="-122"/>
                          <a:cs typeface="字由点字典黑 Bold" panose="00020600040101010101" charset="-122"/>
                          <a:sym typeface="字由点字典黑 Bold" panose="00020600040101010101" charset="-122"/>
                        </a:rPr>
                        <a:t>关节运动平滑，减少执行器冲击</a:t>
                      </a: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。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- 计算效率高，适合实时控制。</a:t>
                      </a:r>
                      <a:endParaRPr lang="en-US" sz="2100">
                        <a:solidFill>
                          <a:srgbClr val="FFFFFF"/>
                        </a:solidFill>
                        <a:latin typeface="字由点字典黑" panose="00020600040101010101" charset="-122"/>
                        <a:ea typeface="字由点字典黑" panose="00020600040101010101" charset="-122"/>
                        <a:cs typeface="字由点字典黑" panose="00020600040101010101" charset="-122"/>
                        <a:sym typeface="字由点字典黑" panose="00020600040101010101" charset="-122"/>
                      </a:endParaRPr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- 插值过程可提前验证关节限制和碰撞风险。</a:t>
                      </a:r>
                      <a:endParaRPr lang="en-US" sz="2100">
                        <a:solidFill>
                          <a:srgbClr val="FFFFFF"/>
                        </a:solidFill>
                        <a:latin typeface="字由点字典黑" panose="00020600040101010101" charset="-122"/>
                        <a:ea typeface="字由点字典黑" panose="00020600040101010101" charset="-122"/>
                        <a:cs typeface="字由点字典黑" panose="00020600040101010101" charset="-122"/>
                        <a:sym typeface="字由点字典黑" panose="00020600040101010101" charset="-122"/>
                      </a:endParaRPr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8887"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缺点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- 逆运动学计算量大，实时性差。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- 关节运动可能不光滑，难以验证是否违反关节限制或碰撞。</a:t>
                      </a:r>
                      <a:endParaRPr lang="en-US" sz="2100">
                        <a:solidFill>
                          <a:srgbClr val="FFFFFF"/>
                        </a:solidFill>
                        <a:latin typeface="字由点字典黑" panose="00020600040101010101" charset="-122"/>
                        <a:ea typeface="字由点字典黑" panose="00020600040101010101" charset="-122"/>
                        <a:cs typeface="字由点字典黑" panose="00020600040101010101" charset="-122"/>
                        <a:sym typeface="字由点字典黑" panose="00020600040101010101" charset="-122"/>
                      </a:endParaRPr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- 笛卡尔路径可能偏离路点，中间点不保证精度。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- 对笛卡尔空间障碍物处理能力弱，需额外碰撞检测。</a:t>
                      </a:r>
                      <a:endParaRPr lang="en-US" sz="2100">
                        <a:solidFill>
                          <a:srgbClr val="FFFFFF"/>
                        </a:solidFill>
                        <a:latin typeface="字由点字典黑" panose="00020600040101010101" charset="-122"/>
                        <a:ea typeface="字由点字典黑" panose="00020600040101010101" charset="-122"/>
                        <a:cs typeface="字由点字典黑" panose="00020600040101010101" charset="-122"/>
                        <a:sym typeface="字由点字典黑" panose="00020600040101010101" charset="-122"/>
                      </a:endParaRPr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28"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障碍物处理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✅ 可直接在笛卡尔空间规划避障路径。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❌ 依赖关节空间插值，避障需结合额外算法。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28"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执行器运动特性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❌ 关节角度变化可能不连续，导致执行器运动不平滑。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✅ 关节插值保证运动平滑，适合对机械磨损敏感的场景。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28"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典型应用场景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精密加工、轨迹跟踪、需要姿态控制的任务。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字由点字典黑" panose="00020600040101010101" charset="-122"/>
                          <a:ea typeface="字由点字典黑" panose="00020600040101010101" charset="-122"/>
                          <a:cs typeface="字由点字典黑" panose="00020600040101010101" charset="-122"/>
                          <a:sym typeface="字由点字典黑" panose="00020600040101010101" charset="-122"/>
                        </a:rPr>
                        <a:t>高速搬运、避障运动、对关节磨损敏感的重复作业。</a:t>
                      </a:r>
                      <a:endParaRPr lang="en-US" sz="1100"/>
                    </a:p>
                  </a:txBody>
                  <a:tcPr marL="142875" marR="142875" marT="142875" marB="142875" anchor="t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303712" y="381000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空间轨迹规划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0414" y="357809"/>
            <a:ext cx="17607171" cy="9571383"/>
            <a:chOff x="0" y="0"/>
            <a:chExt cx="23476228" cy="12761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76204" cy="12761849"/>
            </a:xfrm>
            <a:custGeom>
              <a:avLst/>
              <a:gdLst/>
              <a:ahLst/>
              <a:cxnLst/>
              <a:rect l="l" t="t" r="r" b="b"/>
              <a:pathLst>
                <a:path w="23476204" h="12761849">
                  <a:moveTo>
                    <a:pt x="0" y="298196"/>
                  </a:moveTo>
                  <a:cubicBezTo>
                    <a:pt x="0" y="133477"/>
                    <a:pt x="133477" y="0"/>
                    <a:pt x="298196" y="0"/>
                  </a:cubicBezTo>
                  <a:lnTo>
                    <a:pt x="23178008" y="0"/>
                  </a:lnTo>
                  <a:cubicBezTo>
                    <a:pt x="23342727" y="0"/>
                    <a:pt x="23476204" y="133477"/>
                    <a:pt x="23476204" y="298196"/>
                  </a:cubicBezTo>
                  <a:lnTo>
                    <a:pt x="23476204" y="12463526"/>
                  </a:lnTo>
                  <a:cubicBezTo>
                    <a:pt x="23476204" y="12628245"/>
                    <a:pt x="23342727" y="12761723"/>
                    <a:pt x="23178008" y="12761723"/>
                  </a:cubicBezTo>
                  <a:lnTo>
                    <a:pt x="298196" y="12761723"/>
                  </a:lnTo>
                  <a:cubicBezTo>
                    <a:pt x="133477" y="12761849"/>
                    <a:pt x="0" y="12628372"/>
                    <a:pt x="0" y="12463653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</p:grpSp>
      <p:grpSp>
        <p:nvGrpSpPr>
          <p:cNvPr id="4" name="Group 4"/>
          <p:cNvGrpSpPr/>
          <p:nvPr/>
        </p:nvGrpSpPr>
        <p:grpSpPr>
          <a:xfrm rot="1195919">
            <a:off x="11691195" y="2820705"/>
            <a:ext cx="4347712" cy="1009292"/>
            <a:chOff x="0" y="0"/>
            <a:chExt cx="5796950" cy="13457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96915" cy="1345692"/>
            </a:xfrm>
            <a:custGeom>
              <a:avLst/>
              <a:gdLst/>
              <a:ahLst/>
              <a:cxnLst/>
              <a:rect l="l" t="t" r="r" b="b"/>
              <a:pathLst>
                <a:path w="5796915" h="1345692">
                  <a:moveTo>
                    <a:pt x="0" y="672846"/>
                  </a:moveTo>
                  <a:cubicBezTo>
                    <a:pt x="0" y="301244"/>
                    <a:pt x="301244" y="0"/>
                    <a:pt x="672846" y="0"/>
                  </a:cubicBezTo>
                  <a:lnTo>
                    <a:pt x="5124069" y="0"/>
                  </a:lnTo>
                  <a:cubicBezTo>
                    <a:pt x="5495671" y="0"/>
                    <a:pt x="5796915" y="301244"/>
                    <a:pt x="5796915" y="672846"/>
                  </a:cubicBezTo>
                  <a:cubicBezTo>
                    <a:pt x="5796915" y="1044448"/>
                    <a:pt x="5495671" y="1345692"/>
                    <a:pt x="5124069" y="1345692"/>
                  </a:cubicBezTo>
                  <a:lnTo>
                    <a:pt x="672846" y="1345692"/>
                  </a:lnTo>
                  <a:cubicBezTo>
                    <a:pt x="301244" y="1345692"/>
                    <a:pt x="0" y="1044448"/>
                    <a:pt x="0" y="672846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grpSp>
        <p:nvGrpSpPr>
          <p:cNvPr id="6" name="Group 6"/>
          <p:cNvGrpSpPr/>
          <p:nvPr/>
        </p:nvGrpSpPr>
        <p:grpSpPr>
          <a:xfrm rot="3476901">
            <a:off x="16142259" y="4307096"/>
            <a:ext cx="1743794" cy="800951"/>
            <a:chOff x="0" y="0"/>
            <a:chExt cx="2325058" cy="10679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4989" cy="1067943"/>
            </a:xfrm>
            <a:custGeom>
              <a:avLst/>
              <a:gdLst/>
              <a:ahLst/>
              <a:cxnLst/>
              <a:rect l="l" t="t" r="r" b="b"/>
              <a:pathLst>
                <a:path w="2324989" h="1067943">
                  <a:moveTo>
                    <a:pt x="0" y="533908"/>
                  </a:moveTo>
                  <a:cubicBezTo>
                    <a:pt x="0" y="239014"/>
                    <a:pt x="239014" y="0"/>
                    <a:pt x="533908" y="0"/>
                  </a:cubicBezTo>
                  <a:lnTo>
                    <a:pt x="1791081" y="0"/>
                  </a:lnTo>
                  <a:cubicBezTo>
                    <a:pt x="2085975" y="0"/>
                    <a:pt x="2324989" y="239014"/>
                    <a:pt x="2324989" y="533908"/>
                  </a:cubicBezTo>
                  <a:cubicBezTo>
                    <a:pt x="2324989" y="828802"/>
                    <a:pt x="2085975" y="1067816"/>
                    <a:pt x="1791081" y="1067816"/>
                  </a:cubicBezTo>
                  <a:lnTo>
                    <a:pt x="533908" y="1067816"/>
                  </a:lnTo>
                  <a:cubicBezTo>
                    <a:pt x="239014" y="1067943"/>
                    <a:pt x="0" y="828929"/>
                    <a:pt x="0" y="533908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3477142" y="4768995"/>
            <a:ext cx="2739401" cy="1213584"/>
            <a:chOff x="0" y="0"/>
            <a:chExt cx="3652534" cy="16181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52647" cy="1618234"/>
            </a:xfrm>
            <a:custGeom>
              <a:avLst/>
              <a:gdLst/>
              <a:ahLst/>
              <a:cxnLst/>
              <a:rect l="l" t="t" r="r" b="b"/>
              <a:pathLst>
                <a:path w="3652647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2843530" y="0"/>
                  </a:lnTo>
                  <a:cubicBezTo>
                    <a:pt x="3290316" y="0"/>
                    <a:pt x="3652647" y="362204"/>
                    <a:pt x="3652647" y="809117"/>
                  </a:cubicBezTo>
                  <a:cubicBezTo>
                    <a:pt x="3652647" y="1256030"/>
                    <a:pt x="3290443" y="1618234"/>
                    <a:pt x="2843530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462660">
            <a:off x="14343645" y="1294314"/>
            <a:ext cx="2739401" cy="1213584"/>
            <a:chOff x="0" y="0"/>
            <a:chExt cx="3652534" cy="16181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52647" cy="1618234"/>
            </a:xfrm>
            <a:custGeom>
              <a:avLst/>
              <a:gdLst/>
              <a:ahLst/>
              <a:cxnLst/>
              <a:rect l="l" t="t" r="r" b="b"/>
              <a:pathLst>
                <a:path w="3652647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2843530" y="0"/>
                  </a:lnTo>
                  <a:cubicBezTo>
                    <a:pt x="3290316" y="0"/>
                    <a:pt x="3652647" y="362204"/>
                    <a:pt x="3652647" y="809117"/>
                  </a:cubicBezTo>
                  <a:cubicBezTo>
                    <a:pt x="3652647" y="1256030"/>
                    <a:pt x="3290443" y="1618234"/>
                    <a:pt x="2843530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254335">
            <a:off x="14653533" y="6399783"/>
            <a:ext cx="3221587" cy="868273"/>
            <a:chOff x="0" y="0"/>
            <a:chExt cx="4295450" cy="1157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95521" cy="1157732"/>
            </a:xfrm>
            <a:custGeom>
              <a:avLst/>
              <a:gdLst/>
              <a:ahLst/>
              <a:cxnLst/>
              <a:rect l="l" t="t" r="r" b="b"/>
              <a:pathLst>
                <a:path w="4295521" h="1157732">
                  <a:moveTo>
                    <a:pt x="0" y="578866"/>
                  </a:moveTo>
                  <a:cubicBezTo>
                    <a:pt x="0" y="259207"/>
                    <a:pt x="259207" y="0"/>
                    <a:pt x="578866" y="0"/>
                  </a:cubicBezTo>
                  <a:lnTo>
                    <a:pt x="3716655" y="0"/>
                  </a:lnTo>
                  <a:cubicBezTo>
                    <a:pt x="4036314" y="0"/>
                    <a:pt x="4295521" y="259207"/>
                    <a:pt x="4295521" y="578866"/>
                  </a:cubicBezTo>
                  <a:cubicBezTo>
                    <a:pt x="4295521" y="898525"/>
                    <a:pt x="4036314" y="1157732"/>
                    <a:pt x="3716655" y="1157732"/>
                  </a:cubicBezTo>
                  <a:lnTo>
                    <a:pt x="578866" y="1157732"/>
                  </a:lnTo>
                  <a:cubicBezTo>
                    <a:pt x="259207" y="1157732"/>
                    <a:pt x="0" y="898525"/>
                    <a:pt x="0" y="578866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1646722">
            <a:off x="11287790" y="5257310"/>
            <a:ext cx="2005672" cy="977691"/>
            <a:chOff x="0" y="0"/>
            <a:chExt cx="2674230" cy="13035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74239" cy="1303528"/>
            </a:xfrm>
            <a:custGeom>
              <a:avLst/>
              <a:gdLst/>
              <a:ahLst/>
              <a:cxnLst/>
              <a:rect l="l" t="t" r="r" b="b"/>
              <a:pathLst>
                <a:path w="2674239" h="1303528">
                  <a:moveTo>
                    <a:pt x="0" y="651764"/>
                  </a:moveTo>
                  <a:cubicBezTo>
                    <a:pt x="0" y="291846"/>
                    <a:pt x="291846" y="0"/>
                    <a:pt x="651764" y="0"/>
                  </a:cubicBezTo>
                  <a:lnTo>
                    <a:pt x="2022475" y="0"/>
                  </a:lnTo>
                  <a:cubicBezTo>
                    <a:pt x="2382393" y="0"/>
                    <a:pt x="2674239" y="291846"/>
                    <a:pt x="2674239" y="651764"/>
                  </a:cubicBezTo>
                  <a:cubicBezTo>
                    <a:pt x="2674239" y="1011682"/>
                    <a:pt x="2382393" y="1303528"/>
                    <a:pt x="2022475" y="1303528"/>
                  </a:cubicBezTo>
                  <a:lnTo>
                    <a:pt x="651764" y="1303528"/>
                  </a:lnTo>
                  <a:cubicBezTo>
                    <a:pt x="291846" y="1303528"/>
                    <a:pt x="0" y="1011809"/>
                    <a:pt x="0" y="651764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15135726" y="8539254"/>
            <a:ext cx="2372664" cy="834401"/>
            <a:chOff x="0" y="0"/>
            <a:chExt cx="3163552" cy="11125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63570" cy="1112520"/>
            </a:xfrm>
            <a:custGeom>
              <a:avLst/>
              <a:gdLst/>
              <a:ahLst/>
              <a:cxnLst/>
              <a:rect l="l" t="t" r="r" b="b"/>
              <a:pathLst>
                <a:path w="3163570" h="1112520">
                  <a:moveTo>
                    <a:pt x="0" y="556260"/>
                  </a:moveTo>
                  <a:cubicBezTo>
                    <a:pt x="0" y="249047"/>
                    <a:pt x="249047" y="0"/>
                    <a:pt x="556260" y="0"/>
                  </a:cubicBezTo>
                  <a:lnTo>
                    <a:pt x="2607310" y="0"/>
                  </a:lnTo>
                  <a:cubicBezTo>
                    <a:pt x="2914523" y="0"/>
                    <a:pt x="3163570" y="249047"/>
                    <a:pt x="3163570" y="556260"/>
                  </a:cubicBezTo>
                  <a:cubicBezTo>
                    <a:pt x="3163570" y="863473"/>
                    <a:pt x="2914523" y="1112520"/>
                    <a:pt x="2607310" y="1112520"/>
                  </a:cubicBezTo>
                  <a:lnTo>
                    <a:pt x="556260" y="1112520"/>
                  </a:lnTo>
                  <a:cubicBezTo>
                    <a:pt x="249047" y="1112520"/>
                    <a:pt x="0" y="863473"/>
                    <a:pt x="0" y="556260"/>
                  </a:cubicBezTo>
                  <a:close/>
                </a:path>
              </a:pathLst>
            </a:custGeom>
            <a:solidFill>
              <a:srgbClr val="262628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0540968" y="3441336"/>
            <a:ext cx="1387710" cy="1213584"/>
            <a:chOff x="0" y="0"/>
            <a:chExt cx="1850280" cy="1618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50390" cy="1618234"/>
            </a:xfrm>
            <a:custGeom>
              <a:avLst/>
              <a:gdLst/>
              <a:ahLst/>
              <a:cxnLst/>
              <a:rect l="l" t="t" r="r" b="b"/>
              <a:pathLst>
                <a:path w="1850390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1041273" y="0"/>
                  </a:lnTo>
                  <a:cubicBezTo>
                    <a:pt x="1488059" y="0"/>
                    <a:pt x="1850390" y="362204"/>
                    <a:pt x="1850390" y="809117"/>
                  </a:cubicBezTo>
                  <a:cubicBezTo>
                    <a:pt x="1850390" y="1256030"/>
                    <a:pt x="1488186" y="1618234"/>
                    <a:pt x="1041273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20" name="Group 20"/>
          <p:cNvGrpSpPr/>
          <p:nvPr/>
        </p:nvGrpSpPr>
        <p:grpSpPr>
          <a:xfrm rot="1624515">
            <a:off x="16790496" y="7350235"/>
            <a:ext cx="635322" cy="928043"/>
            <a:chOff x="0" y="0"/>
            <a:chExt cx="847096" cy="12373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7090" cy="1237361"/>
            </a:xfrm>
            <a:custGeom>
              <a:avLst/>
              <a:gdLst/>
              <a:ahLst/>
              <a:cxnLst/>
              <a:rect l="l" t="t" r="r" b="b"/>
              <a:pathLst>
                <a:path w="847090" h="1237361">
                  <a:moveTo>
                    <a:pt x="0" y="423545"/>
                  </a:moveTo>
                  <a:cubicBezTo>
                    <a:pt x="0" y="189611"/>
                    <a:pt x="189611" y="0"/>
                    <a:pt x="423545" y="0"/>
                  </a:cubicBezTo>
                  <a:cubicBezTo>
                    <a:pt x="657479" y="0"/>
                    <a:pt x="847090" y="189611"/>
                    <a:pt x="847090" y="423545"/>
                  </a:cubicBezTo>
                  <a:lnTo>
                    <a:pt x="847090" y="813816"/>
                  </a:lnTo>
                  <a:cubicBezTo>
                    <a:pt x="847090" y="1047750"/>
                    <a:pt x="657479" y="1237361"/>
                    <a:pt x="423545" y="1237361"/>
                  </a:cubicBezTo>
                  <a:cubicBezTo>
                    <a:pt x="189611" y="1237361"/>
                    <a:pt x="0" y="1047750"/>
                    <a:pt x="0" y="813816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95914" y="6639122"/>
            <a:ext cx="13939812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3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问题与解决方法</a:t>
            </a:r>
            <a:endParaRPr lang="en-US" sz="13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5914" y="4458398"/>
            <a:ext cx="2641393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00"/>
              </a:lnSpc>
            </a:pPr>
            <a:r>
              <a:rPr lang="en-US" sz="17250" b="1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03</a:t>
            </a:r>
            <a:endParaRPr lang="en-US" sz="17250" b="1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441927" y="228934"/>
            <a:ext cx="3845716" cy="4493794"/>
            <a:chOff x="0" y="0"/>
            <a:chExt cx="5127622" cy="5991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7625" cy="5991860"/>
            </a:xfrm>
            <a:custGeom>
              <a:avLst/>
              <a:gdLst/>
              <a:ahLst/>
              <a:cxnLst/>
              <a:rect l="l" t="t" r="r" b="b"/>
              <a:pathLst>
                <a:path w="5127625" h="5991860">
                  <a:moveTo>
                    <a:pt x="0" y="193040"/>
                  </a:moveTo>
                  <a:cubicBezTo>
                    <a:pt x="0" y="86360"/>
                    <a:pt x="86360" y="0"/>
                    <a:pt x="193040" y="0"/>
                  </a:cubicBezTo>
                  <a:lnTo>
                    <a:pt x="4934585" y="0"/>
                  </a:lnTo>
                  <a:cubicBezTo>
                    <a:pt x="5041138" y="0"/>
                    <a:pt x="5127625" y="86360"/>
                    <a:pt x="5127625" y="193040"/>
                  </a:cubicBezTo>
                  <a:lnTo>
                    <a:pt x="5127625" y="5798820"/>
                  </a:lnTo>
                  <a:cubicBezTo>
                    <a:pt x="5127625" y="5905373"/>
                    <a:pt x="5041265" y="5991860"/>
                    <a:pt x="4934585" y="5991860"/>
                  </a:cubicBezTo>
                  <a:lnTo>
                    <a:pt x="193040" y="5991860"/>
                  </a:lnTo>
                  <a:cubicBezTo>
                    <a:pt x="86487" y="5991860"/>
                    <a:pt x="0" y="5905500"/>
                    <a:pt x="0" y="5798820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5441927" y="4938885"/>
            <a:ext cx="3845716" cy="4735187"/>
            <a:chOff x="0" y="0"/>
            <a:chExt cx="5127622" cy="63135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27625" cy="6313717"/>
            </a:xfrm>
            <a:custGeom>
              <a:avLst/>
              <a:gdLst/>
              <a:ahLst/>
              <a:cxnLst/>
              <a:rect l="l" t="t" r="r" b="b"/>
              <a:pathLst>
                <a:path w="5127625" h="6313717">
                  <a:moveTo>
                    <a:pt x="0" y="203410"/>
                  </a:moveTo>
                  <a:cubicBezTo>
                    <a:pt x="0" y="90999"/>
                    <a:pt x="86360" y="0"/>
                    <a:pt x="193040" y="0"/>
                  </a:cubicBezTo>
                  <a:lnTo>
                    <a:pt x="4934585" y="0"/>
                  </a:lnTo>
                  <a:cubicBezTo>
                    <a:pt x="5041138" y="0"/>
                    <a:pt x="5127625" y="90999"/>
                    <a:pt x="5127625" y="203410"/>
                  </a:cubicBezTo>
                  <a:lnTo>
                    <a:pt x="5127625" y="6110315"/>
                  </a:lnTo>
                  <a:cubicBezTo>
                    <a:pt x="5127625" y="6222591"/>
                    <a:pt x="5041265" y="6313717"/>
                    <a:pt x="4934585" y="6313717"/>
                  </a:cubicBezTo>
                  <a:lnTo>
                    <a:pt x="193040" y="6313717"/>
                  </a:lnTo>
                  <a:cubicBezTo>
                    <a:pt x="86487" y="6313717"/>
                    <a:pt x="0" y="6222726"/>
                    <a:pt x="0" y="6110315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731608" y="556293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2" y="0"/>
                </a:lnTo>
                <a:lnTo>
                  <a:pt x="532972" y="681476"/>
                </a:lnTo>
                <a:lnTo>
                  <a:pt x="0" y="68147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31608" y="5280469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2" y="0"/>
                </a:lnTo>
                <a:lnTo>
                  <a:pt x="532972" y="681477"/>
                </a:lnTo>
                <a:lnTo>
                  <a:pt x="0" y="68147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16791" y="3497069"/>
            <a:ext cx="656104" cy="534725"/>
          </a:xfrm>
          <a:custGeom>
            <a:avLst/>
            <a:gdLst/>
            <a:ahLst/>
            <a:cxnLst/>
            <a:rect l="l" t="t" r="r" b="b"/>
            <a:pathLst>
              <a:path w="656104" h="534725">
                <a:moveTo>
                  <a:pt x="0" y="0"/>
                </a:moveTo>
                <a:lnTo>
                  <a:pt x="656104" y="0"/>
                </a:lnTo>
                <a:lnTo>
                  <a:pt x="656104" y="534725"/>
                </a:lnTo>
                <a:lnTo>
                  <a:pt x="0" y="53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17214" y="8687865"/>
            <a:ext cx="656104" cy="534725"/>
          </a:xfrm>
          <a:custGeom>
            <a:avLst/>
            <a:gdLst/>
            <a:ahLst/>
            <a:cxnLst/>
            <a:rect l="l" t="t" r="r" b="b"/>
            <a:pathLst>
              <a:path w="656104" h="534725">
                <a:moveTo>
                  <a:pt x="0" y="0"/>
                </a:moveTo>
                <a:lnTo>
                  <a:pt x="656104" y="0"/>
                </a:lnTo>
                <a:lnTo>
                  <a:pt x="656104" y="534724"/>
                </a:lnTo>
                <a:lnTo>
                  <a:pt x="0" y="53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4024544" y="4411256"/>
            <a:ext cx="3845716" cy="4847044"/>
            <a:chOff x="0" y="0"/>
            <a:chExt cx="5127622" cy="64627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27625" cy="6462859"/>
            </a:xfrm>
            <a:custGeom>
              <a:avLst/>
              <a:gdLst/>
              <a:ahLst/>
              <a:cxnLst/>
              <a:rect l="l" t="t" r="r" b="b"/>
              <a:pathLst>
                <a:path w="5127625" h="6462859">
                  <a:moveTo>
                    <a:pt x="0" y="208215"/>
                  </a:moveTo>
                  <a:cubicBezTo>
                    <a:pt x="0" y="93149"/>
                    <a:pt x="86360" y="0"/>
                    <a:pt x="193040" y="0"/>
                  </a:cubicBezTo>
                  <a:lnTo>
                    <a:pt x="4934585" y="0"/>
                  </a:lnTo>
                  <a:cubicBezTo>
                    <a:pt x="5041138" y="0"/>
                    <a:pt x="5127625" y="93149"/>
                    <a:pt x="5127625" y="208215"/>
                  </a:cubicBezTo>
                  <a:lnTo>
                    <a:pt x="5127625" y="6254655"/>
                  </a:lnTo>
                  <a:cubicBezTo>
                    <a:pt x="5127625" y="6369584"/>
                    <a:pt x="5041265" y="6462859"/>
                    <a:pt x="4934585" y="6462859"/>
                  </a:cubicBezTo>
                  <a:lnTo>
                    <a:pt x="193040" y="6462859"/>
                  </a:lnTo>
                  <a:cubicBezTo>
                    <a:pt x="86487" y="6462859"/>
                    <a:pt x="0" y="6369721"/>
                    <a:pt x="0" y="6254655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4314225" y="4752841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2" y="0"/>
                </a:lnTo>
                <a:lnTo>
                  <a:pt x="532972" y="681476"/>
                </a:lnTo>
                <a:lnTo>
                  <a:pt x="0" y="68147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99477" y="8278290"/>
            <a:ext cx="656104" cy="534725"/>
          </a:xfrm>
          <a:custGeom>
            <a:avLst/>
            <a:gdLst/>
            <a:ahLst/>
            <a:cxnLst/>
            <a:rect l="l" t="t" r="r" b="b"/>
            <a:pathLst>
              <a:path w="656104" h="534725">
                <a:moveTo>
                  <a:pt x="0" y="0"/>
                </a:moveTo>
                <a:lnTo>
                  <a:pt x="656104" y="0"/>
                </a:lnTo>
                <a:lnTo>
                  <a:pt x="656104" y="534724"/>
                </a:lnTo>
                <a:lnTo>
                  <a:pt x="0" y="53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588" y="4926106"/>
            <a:ext cx="3638267" cy="3619546"/>
          </a:xfrm>
          <a:custGeom>
            <a:avLst/>
            <a:gdLst/>
            <a:ahLst/>
            <a:cxnLst/>
            <a:rect l="l" t="t" r="r" b="b"/>
            <a:pathLst>
              <a:path w="3638267" h="3619546">
                <a:moveTo>
                  <a:pt x="0" y="0"/>
                </a:moveTo>
                <a:lnTo>
                  <a:pt x="3638267" y="0"/>
                </a:lnTo>
                <a:lnTo>
                  <a:pt x="3638267" y="3619546"/>
                </a:lnTo>
                <a:lnTo>
                  <a:pt x="0" y="3619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8559" r="-2741" b="-32217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9744843" y="4405319"/>
            <a:ext cx="3845716" cy="4852981"/>
            <a:chOff x="0" y="0"/>
            <a:chExt cx="5127622" cy="64706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27625" cy="6470776"/>
            </a:xfrm>
            <a:custGeom>
              <a:avLst/>
              <a:gdLst/>
              <a:ahLst/>
              <a:cxnLst/>
              <a:rect l="l" t="t" r="r" b="b"/>
              <a:pathLst>
                <a:path w="5127625" h="6470776">
                  <a:moveTo>
                    <a:pt x="0" y="208470"/>
                  </a:moveTo>
                  <a:cubicBezTo>
                    <a:pt x="0" y="93263"/>
                    <a:pt x="86360" y="0"/>
                    <a:pt x="193040" y="0"/>
                  </a:cubicBezTo>
                  <a:lnTo>
                    <a:pt x="4934585" y="0"/>
                  </a:lnTo>
                  <a:cubicBezTo>
                    <a:pt x="5041138" y="0"/>
                    <a:pt x="5127625" y="93263"/>
                    <a:pt x="5127625" y="208470"/>
                  </a:cubicBezTo>
                  <a:lnTo>
                    <a:pt x="5127625" y="6262317"/>
                  </a:lnTo>
                  <a:cubicBezTo>
                    <a:pt x="5127625" y="6377387"/>
                    <a:pt x="5041265" y="6470776"/>
                    <a:pt x="4934585" y="6470776"/>
                  </a:cubicBezTo>
                  <a:lnTo>
                    <a:pt x="193040" y="6470776"/>
                  </a:lnTo>
                  <a:cubicBezTo>
                    <a:pt x="86487" y="6470776"/>
                    <a:pt x="0" y="6377524"/>
                    <a:pt x="0" y="6262317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0034525" y="4746903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1" y="0"/>
                </a:lnTo>
                <a:lnTo>
                  <a:pt x="532971" y="681476"/>
                </a:lnTo>
                <a:lnTo>
                  <a:pt x="0" y="68147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97310" y="8278290"/>
            <a:ext cx="656104" cy="534725"/>
          </a:xfrm>
          <a:custGeom>
            <a:avLst/>
            <a:gdLst/>
            <a:ahLst/>
            <a:cxnLst/>
            <a:rect l="l" t="t" r="r" b="b"/>
            <a:pathLst>
              <a:path w="656104" h="534725">
                <a:moveTo>
                  <a:pt x="0" y="0"/>
                </a:moveTo>
                <a:lnTo>
                  <a:pt x="656104" y="0"/>
                </a:lnTo>
                <a:lnTo>
                  <a:pt x="656104" y="534724"/>
                </a:lnTo>
                <a:lnTo>
                  <a:pt x="0" y="53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853260" y="259046"/>
            <a:ext cx="3845716" cy="4493794"/>
            <a:chOff x="0" y="0"/>
            <a:chExt cx="5127622" cy="599172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27625" cy="5991860"/>
            </a:xfrm>
            <a:custGeom>
              <a:avLst/>
              <a:gdLst/>
              <a:ahLst/>
              <a:cxnLst/>
              <a:rect l="l" t="t" r="r" b="b"/>
              <a:pathLst>
                <a:path w="5127625" h="5991860">
                  <a:moveTo>
                    <a:pt x="0" y="193040"/>
                  </a:moveTo>
                  <a:cubicBezTo>
                    <a:pt x="0" y="86360"/>
                    <a:pt x="86360" y="0"/>
                    <a:pt x="193040" y="0"/>
                  </a:cubicBezTo>
                  <a:lnTo>
                    <a:pt x="4934585" y="0"/>
                  </a:lnTo>
                  <a:cubicBezTo>
                    <a:pt x="5041138" y="0"/>
                    <a:pt x="5127625" y="86360"/>
                    <a:pt x="5127625" y="193040"/>
                  </a:cubicBezTo>
                  <a:lnTo>
                    <a:pt x="5127625" y="5798820"/>
                  </a:lnTo>
                  <a:cubicBezTo>
                    <a:pt x="5127625" y="5905373"/>
                    <a:pt x="5041265" y="5991860"/>
                    <a:pt x="4934585" y="5991860"/>
                  </a:cubicBezTo>
                  <a:lnTo>
                    <a:pt x="193040" y="5991860"/>
                  </a:lnTo>
                  <a:cubicBezTo>
                    <a:pt x="86487" y="5991860"/>
                    <a:pt x="0" y="5905500"/>
                    <a:pt x="0" y="5798820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25603" y="4031794"/>
            <a:ext cx="289083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u="sng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果断切换选题</a:t>
            </a:r>
            <a:endParaRPr lang="en-US" sz="2700" b="1" u="sng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142942" y="586405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1" y="0"/>
                </a:lnTo>
                <a:lnTo>
                  <a:pt x="532971" y="681476"/>
                </a:lnTo>
                <a:lnTo>
                  <a:pt x="0" y="68147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871049" y="3969219"/>
            <a:ext cx="656104" cy="534725"/>
          </a:xfrm>
          <a:custGeom>
            <a:avLst/>
            <a:gdLst/>
            <a:ahLst/>
            <a:cxnLst/>
            <a:rect l="l" t="t" r="r" b="b"/>
            <a:pathLst>
              <a:path w="656104" h="534725">
                <a:moveTo>
                  <a:pt x="0" y="0"/>
                </a:moveTo>
                <a:lnTo>
                  <a:pt x="656104" y="0"/>
                </a:lnTo>
                <a:lnTo>
                  <a:pt x="656104" y="534724"/>
                </a:lnTo>
                <a:lnTo>
                  <a:pt x="0" y="53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75913" y="8469987"/>
            <a:ext cx="3572531" cy="1789629"/>
          </a:xfrm>
          <a:custGeom>
            <a:avLst/>
            <a:gdLst/>
            <a:ahLst/>
            <a:cxnLst/>
            <a:rect l="l" t="t" r="r" b="b"/>
            <a:pathLst>
              <a:path w="3572531" h="1789629">
                <a:moveTo>
                  <a:pt x="0" y="0"/>
                </a:moveTo>
                <a:lnTo>
                  <a:pt x="3572531" y="0"/>
                </a:lnTo>
                <a:lnTo>
                  <a:pt x="3572531" y="1789629"/>
                </a:lnTo>
                <a:lnTo>
                  <a:pt x="0" y="1789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744" r="-1627" b="-27660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682043" y="8718678"/>
            <a:ext cx="582536" cy="582536"/>
          </a:xfrm>
          <a:custGeom>
            <a:avLst/>
            <a:gdLst/>
            <a:ahLst/>
            <a:cxnLst/>
            <a:rect l="l" t="t" r="r" b="b"/>
            <a:pathLst>
              <a:path w="582536" h="582536">
                <a:moveTo>
                  <a:pt x="0" y="0"/>
                </a:moveTo>
                <a:lnTo>
                  <a:pt x="582537" y="0"/>
                </a:lnTo>
                <a:lnTo>
                  <a:pt x="582537" y="582536"/>
                </a:lnTo>
                <a:lnTo>
                  <a:pt x="0" y="58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547360" y="2880995"/>
            <a:ext cx="3821430" cy="1246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u="sng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1.加权逆运动学求解器</a:t>
            </a:r>
            <a:endParaRPr lang="en-US" sz="2700" b="1" u="sng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3240"/>
              </a:lnSpc>
            </a:pPr>
            <a:r>
              <a:rPr lang="en-US" sz="2700" b="1" u="sng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2.关节限幅与可达性检测</a:t>
            </a:r>
            <a:endParaRPr lang="en-US" sz="2700" b="1" u="sng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3240"/>
              </a:lnSpc>
            </a:pPr>
            <a:r>
              <a:rPr lang="en-US" sz="2700" b="1" u="sng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3.轨迹预处理避奇异</a:t>
            </a:r>
            <a:endParaRPr lang="en-US" sz="2700" b="1" u="sng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560711" y="8581321"/>
            <a:ext cx="160814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u="sng">
                <a:solidFill>
                  <a:srgbClr val="262628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购买远程安装服务</a:t>
            </a:r>
            <a:endParaRPr lang="en-US" sz="2700" b="1" u="sng">
              <a:solidFill>
                <a:srgbClr val="262628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219210" y="8117027"/>
            <a:ext cx="266596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u="sng">
                <a:solidFill>
                  <a:srgbClr val="262628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调整图片预处理代码</a:t>
            </a:r>
            <a:endParaRPr lang="en-US" sz="2700" b="1" u="sng">
              <a:solidFill>
                <a:srgbClr val="262628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645214" y="827300"/>
            <a:ext cx="6758659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20"/>
              </a:lnSpc>
            </a:pPr>
            <a:r>
              <a:rPr lang="en-US" sz="8765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部分所遇问题</a:t>
            </a:r>
            <a:endParaRPr lang="en-US" sz="8765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  <a:p>
            <a:pPr algn="l">
              <a:lnSpc>
                <a:spcPts val="10520"/>
              </a:lnSpc>
            </a:pPr>
            <a:r>
              <a:rPr lang="en-US" sz="8765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 及解决方法</a:t>
            </a:r>
            <a:endParaRPr lang="en-US" sz="8765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755711" y="1318737"/>
            <a:ext cx="316757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逆运动学求解关节角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731608" y="6371521"/>
            <a:ext cx="28908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环境配置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314225" y="5843892"/>
            <a:ext cx="28908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代码实现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14225" y="6573977"/>
            <a:ext cx="3377789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将图片转为矢量化线条时，某些图片特征无法识别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3120"/>
              </a:lnSpc>
            </a:pPr>
          </a:p>
        </p:txBody>
      </p:sp>
      <p:sp>
        <p:nvSpPr>
          <p:cNvPr id="34" name="TextBox 34"/>
          <p:cNvSpPr txBox="1"/>
          <p:nvPr/>
        </p:nvSpPr>
        <p:spPr>
          <a:xfrm>
            <a:off x="5843020" y="7101605"/>
            <a:ext cx="2944748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下载安装Robotics system toolbox时发现无访问权限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3120"/>
              </a:lnSpc>
            </a:pPr>
          </a:p>
        </p:txBody>
      </p:sp>
      <p:sp>
        <p:nvSpPr>
          <p:cNvPr id="35" name="TextBox 35"/>
          <p:cNvSpPr txBox="1"/>
          <p:nvPr/>
        </p:nvSpPr>
        <p:spPr>
          <a:xfrm>
            <a:off x="5755711" y="1790595"/>
            <a:ext cx="3277448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多解性、不可达位姿、奇异位姿导致的发散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3120"/>
              </a:lnSpc>
            </a:pPr>
          </a:p>
        </p:txBody>
      </p:sp>
      <p:sp>
        <p:nvSpPr>
          <p:cNvPr id="36" name="TextBox 36"/>
          <p:cNvSpPr txBox="1"/>
          <p:nvPr/>
        </p:nvSpPr>
        <p:spPr>
          <a:xfrm>
            <a:off x="10179110" y="8117027"/>
            <a:ext cx="235234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u="sng">
                <a:solidFill>
                  <a:srgbClr val="262628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多次调试结合实际产品参数</a:t>
            </a:r>
            <a:endParaRPr lang="en-US" sz="2700" b="1" u="sng">
              <a:solidFill>
                <a:srgbClr val="262628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  <a:p>
            <a:pPr algn="l">
              <a:lnSpc>
                <a:spcPts val="3240"/>
              </a:lnSpc>
            </a:pPr>
          </a:p>
        </p:txBody>
      </p:sp>
      <p:sp>
        <p:nvSpPr>
          <p:cNvPr id="37" name="TextBox 37"/>
          <p:cNvSpPr txBox="1"/>
          <p:nvPr/>
        </p:nvSpPr>
        <p:spPr>
          <a:xfrm>
            <a:off x="10034525" y="5837954"/>
            <a:ext cx="28908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参数设置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034525" y="6711080"/>
            <a:ext cx="33777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urdf文件参数设置出现问题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42942" y="1681004"/>
            <a:ext cx="28908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课题选择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54354" y="2469694"/>
            <a:ext cx="3056160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综合讨论分析，认为机械臂仿真与所学理论知识贴合度更高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0414" y="357809"/>
            <a:ext cx="17607171" cy="9571383"/>
            <a:chOff x="0" y="0"/>
            <a:chExt cx="23476228" cy="12761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76204" cy="12761849"/>
            </a:xfrm>
            <a:custGeom>
              <a:avLst/>
              <a:gdLst/>
              <a:ahLst/>
              <a:cxnLst/>
              <a:rect l="l" t="t" r="r" b="b"/>
              <a:pathLst>
                <a:path w="23476204" h="12761849">
                  <a:moveTo>
                    <a:pt x="0" y="298196"/>
                  </a:moveTo>
                  <a:cubicBezTo>
                    <a:pt x="0" y="133477"/>
                    <a:pt x="133477" y="0"/>
                    <a:pt x="298196" y="0"/>
                  </a:cubicBezTo>
                  <a:lnTo>
                    <a:pt x="23178008" y="0"/>
                  </a:lnTo>
                  <a:cubicBezTo>
                    <a:pt x="23342727" y="0"/>
                    <a:pt x="23476204" y="133477"/>
                    <a:pt x="23476204" y="298196"/>
                  </a:cubicBezTo>
                  <a:lnTo>
                    <a:pt x="23476204" y="12463526"/>
                  </a:lnTo>
                  <a:cubicBezTo>
                    <a:pt x="23476204" y="12628245"/>
                    <a:pt x="23342727" y="12761723"/>
                    <a:pt x="23178008" y="12761723"/>
                  </a:cubicBezTo>
                  <a:lnTo>
                    <a:pt x="298196" y="12761723"/>
                  </a:lnTo>
                  <a:cubicBezTo>
                    <a:pt x="133477" y="12761849"/>
                    <a:pt x="0" y="12628372"/>
                    <a:pt x="0" y="12463653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</p:grpSp>
      <p:grpSp>
        <p:nvGrpSpPr>
          <p:cNvPr id="4" name="Group 4"/>
          <p:cNvGrpSpPr/>
          <p:nvPr/>
        </p:nvGrpSpPr>
        <p:grpSpPr>
          <a:xfrm rot="1195919">
            <a:off x="11691195" y="2820705"/>
            <a:ext cx="4347712" cy="1009292"/>
            <a:chOff x="0" y="0"/>
            <a:chExt cx="5796950" cy="13457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96915" cy="1345692"/>
            </a:xfrm>
            <a:custGeom>
              <a:avLst/>
              <a:gdLst/>
              <a:ahLst/>
              <a:cxnLst/>
              <a:rect l="l" t="t" r="r" b="b"/>
              <a:pathLst>
                <a:path w="5796915" h="1345692">
                  <a:moveTo>
                    <a:pt x="0" y="672846"/>
                  </a:moveTo>
                  <a:cubicBezTo>
                    <a:pt x="0" y="301244"/>
                    <a:pt x="301244" y="0"/>
                    <a:pt x="672846" y="0"/>
                  </a:cubicBezTo>
                  <a:lnTo>
                    <a:pt x="5124069" y="0"/>
                  </a:lnTo>
                  <a:cubicBezTo>
                    <a:pt x="5495671" y="0"/>
                    <a:pt x="5796915" y="301244"/>
                    <a:pt x="5796915" y="672846"/>
                  </a:cubicBezTo>
                  <a:cubicBezTo>
                    <a:pt x="5796915" y="1044448"/>
                    <a:pt x="5495671" y="1345692"/>
                    <a:pt x="5124069" y="1345692"/>
                  </a:cubicBezTo>
                  <a:lnTo>
                    <a:pt x="672846" y="1345692"/>
                  </a:lnTo>
                  <a:cubicBezTo>
                    <a:pt x="301244" y="1345692"/>
                    <a:pt x="0" y="1044448"/>
                    <a:pt x="0" y="672846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grpSp>
        <p:nvGrpSpPr>
          <p:cNvPr id="6" name="Group 6"/>
          <p:cNvGrpSpPr/>
          <p:nvPr/>
        </p:nvGrpSpPr>
        <p:grpSpPr>
          <a:xfrm rot="3476901">
            <a:off x="16142259" y="4307096"/>
            <a:ext cx="1743794" cy="800951"/>
            <a:chOff x="0" y="0"/>
            <a:chExt cx="2325058" cy="10679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4989" cy="1067943"/>
            </a:xfrm>
            <a:custGeom>
              <a:avLst/>
              <a:gdLst/>
              <a:ahLst/>
              <a:cxnLst/>
              <a:rect l="l" t="t" r="r" b="b"/>
              <a:pathLst>
                <a:path w="2324989" h="1067943">
                  <a:moveTo>
                    <a:pt x="0" y="533908"/>
                  </a:moveTo>
                  <a:cubicBezTo>
                    <a:pt x="0" y="239014"/>
                    <a:pt x="239014" y="0"/>
                    <a:pt x="533908" y="0"/>
                  </a:cubicBezTo>
                  <a:lnTo>
                    <a:pt x="1791081" y="0"/>
                  </a:lnTo>
                  <a:cubicBezTo>
                    <a:pt x="2085975" y="0"/>
                    <a:pt x="2324989" y="239014"/>
                    <a:pt x="2324989" y="533908"/>
                  </a:cubicBezTo>
                  <a:cubicBezTo>
                    <a:pt x="2324989" y="828802"/>
                    <a:pt x="2085975" y="1067816"/>
                    <a:pt x="1791081" y="1067816"/>
                  </a:cubicBezTo>
                  <a:lnTo>
                    <a:pt x="533908" y="1067816"/>
                  </a:lnTo>
                  <a:cubicBezTo>
                    <a:pt x="239014" y="1067943"/>
                    <a:pt x="0" y="828929"/>
                    <a:pt x="0" y="533908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3477142" y="4768995"/>
            <a:ext cx="2739401" cy="1213584"/>
            <a:chOff x="0" y="0"/>
            <a:chExt cx="3652534" cy="16181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52647" cy="1618234"/>
            </a:xfrm>
            <a:custGeom>
              <a:avLst/>
              <a:gdLst/>
              <a:ahLst/>
              <a:cxnLst/>
              <a:rect l="l" t="t" r="r" b="b"/>
              <a:pathLst>
                <a:path w="3652647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2843530" y="0"/>
                  </a:lnTo>
                  <a:cubicBezTo>
                    <a:pt x="3290316" y="0"/>
                    <a:pt x="3652647" y="362204"/>
                    <a:pt x="3652647" y="809117"/>
                  </a:cubicBezTo>
                  <a:cubicBezTo>
                    <a:pt x="3652647" y="1256030"/>
                    <a:pt x="3290443" y="1618234"/>
                    <a:pt x="2843530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462660">
            <a:off x="14343645" y="1294314"/>
            <a:ext cx="2739401" cy="1213584"/>
            <a:chOff x="0" y="0"/>
            <a:chExt cx="3652534" cy="16181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52647" cy="1618234"/>
            </a:xfrm>
            <a:custGeom>
              <a:avLst/>
              <a:gdLst/>
              <a:ahLst/>
              <a:cxnLst/>
              <a:rect l="l" t="t" r="r" b="b"/>
              <a:pathLst>
                <a:path w="3652647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2843530" y="0"/>
                  </a:lnTo>
                  <a:cubicBezTo>
                    <a:pt x="3290316" y="0"/>
                    <a:pt x="3652647" y="362204"/>
                    <a:pt x="3652647" y="809117"/>
                  </a:cubicBezTo>
                  <a:cubicBezTo>
                    <a:pt x="3652647" y="1256030"/>
                    <a:pt x="3290443" y="1618234"/>
                    <a:pt x="2843530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254335">
            <a:off x="14653533" y="6399783"/>
            <a:ext cx="3221587" cy="868273"/>
            <a:chOff x="0" y="0"/>
            <a:chExt cx="4295450" cy="1157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95521" cy="1157732"/>
            </a:xfrm>
            <a:custGeom>
              <a:avLst/>
              <a:gdLst/>
              <a:ahLst/>
              <a:cxnLst/>
              <a:rect l="l" t="t" r="r" b="b"/>
              <a:pathLst>
                <a:path w="4295521" h="1157732">
                  <a:moveTo>
                    <a:pt x="0" y="578866"/>
                  </a:moveTo>
                  <a:cubicBezTo>
                    <a:pt x="0" y="259207"/>
                    <a:pt x="259207" y="0"/>
                    <a:pt x="578866" y="0"/>
                  </a:cubicBezTo>
                  <a:lnTo>
                    <a:pt x="3716655" y="0"/>
                  </a:lnTo>
                  <a:cubicBezTo>
                    <a:pt x="4036314" y="0"/>
                    <a:pt x="4295521" y="259207"/>
                    <a:pt x="4295521" y="578866"/>
                  </a:cubicBezTo>
                  <a:cubicBezTo>
                    <a:pt x="4295521" y="898525"/>
                    <a:pt x="4036314" y="1157732"/>
                    <a:pt x="3716655" y="1157732"/>
                  </a:cubicBezTo>
                  <a:lnTo>
                    <a:pt x="578866" y="1157732"/>
                  </a:lnTo>
                  <a:cubicBezTo>
                    <a:pt x="259207" y="1157732"/>
                    <a:pt x="0" y="898525"/>
                    <a:pt x="0" y="578866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1646722">
            <a:off x="11287790" y="5257310"/>
            <a:ext cx="2005672" cy="977691"/>
            <a:chOff x="0" y="0"/>
            <a:chExt cx="2674230" cy="13035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74239" cy="1303528"/>
            </a:xfrm>
            <a:custGeom>
              <a:avLst/>
              <a:gdLst/>
              <a:ahLst/>
              <a:cxnLst/>
              <a:rect l="l" t="t" r="r" b="b"/>
              <a:pathLst>
                <a:path w="2674239" h="1303528">
                  <a:moveTo>
                    <a:pt x="0" y="651764"/>
                  </a:moveTo>
                  <a:cubicBezTo>
                    <a:pt x="0" y="291846"/>
                    <a:pt x="291846" y="0"/>
                    <a:pt x="651764" y="0"/>
                  </a:cubicBezTo>
                  <a:lnTo>
                    <a:pt x="2022475" y="0"/>
                  </a:lnTo>
                  <a:cubicBezTo>
                    <a:pt x="2382393" y="0"/>
                    <a:pt x="2674239" y="291846"/>
                    <a:pt x="2674239" y="651764"/>
                  </a:cubicBezTo>
                  <a:cubicBezTo>
                    <a:pt x="2674239" y="1011682"/>
                    <a:pt x="2382393" y="1303528"/>
                    <a:pt x="2022475" y="1303528"/>
                  </a:cubicBezTo>
                  <a:lnTo>
                    <a:pt x="651764" y="1303528"/>
                  </a:lnTo>
                  <a:cubicBezTo>
                    <a:pt x="291846" y="1303528"/>
                    <a:pt x="0" y="1011809"/>
                    <a:pt x="0" y="651764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15135726" y="8539254"/>
            <a:ext cx="2372664" cy="834401"/>
            <a:chOff x="0" y="0"/>
            <a:chExt cx="3163552" cy="11125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63570" cy="1112520"/>
            </a:xfrm>
            <a:custGeom>
              <a:avLst/>
              <a:gdLst/>
              <a:ahLst/>
              <a:cxnLst/>
              <a:rect l="l" t="t" r="r" b="b"/>
              <a:pathLst>
                <a:path w="3163570" h="1112520">
                  <a:moveTo>
                    <a:pt x="0" y="556260"/>
                  </a:moveTo>
                  <a:cubicBezTo>
                    <a:pt x="0" y="249047"/>
                    <a:pt x="249047" y="0"/>
                    <a:pt x="556260" y="0"/>
                  </a:cubicBezTo>
                  <a:lnTo>
                    <a:pt x="2607310" y="0"/>
                  </a:lnTo>
                  <a:cubicBezTo>
                    <a:pt x="2914523" y="0"/>
                    <a:pt x="3163570" y="249047"/>
                    <a:pt x="3163570" y="556260"/>
                  </a:cubicBezTo>
                  <a:cubicBezTo>
                    <a:pt x="3163570" y="863473"/>
                    <a:pt x="2914523" y="1112520"/>
                    <a:pt x="2607310" y="1112520"/>
                  </a:cubicBezTo>
                  <a:lnTo>
                    <a:pt x="556260" y="1112520"/>
                  </a:lnTo>
                  <a:cubicBezTo>
                    <a:pt x="249047" y="1112520"/>
                    <a:pt x="0" y="863473"/>
                    <a:pt x="0" y="556260"/>
                  </a:cubicBezTo>
                  <a:close/>
                </a:path>
              </a:pathLst>
            </a:custGeom>
            <a:solidFill>
              <a:srgbClr val="262628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0540968" y="3441336"/>
            <a:ext cx="1387710" cy="1213584"/>
            <a:chOff x="0" y="0"/>
            <a:chExt cx="1850280" cy="1618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50390" cy="1618234"/>
            </a:xfrm>
            <a:custGeom>
              <a:avLst/>
              <a:gdLst/>
              <a:ahLst/>
              <a:cxnLst/>
              <a:rect l="l" t="t" r="r" b="b"/>
              <a:pathLst>
                <a:path w="1850390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1041273" y="0"/>
                  </a:lnTo>
                  <a:cubicBezTo>
                    <a:pt x="1488059" y="0"/>
                    <a:pt x="1850390" y="362204"/>
                    <a:pt x="1850390" y="809117"/>
                  </a:cubicBezTo>
                  <a:cubicBezTo>
                    <a:pt x="1850390" y="1256030"/>
                    <a:pt x="1488186" y="1618234"/>
                    <a:pt x="1041273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20" name="Group 20"/>
          <p:cNvGrpSpPr/>
          <p:nvPr/>
        </p:nvGrpSpPr>
        <p:grpSpPr>
          <a:xfrm rot="1624515">
            <a:off x="16790496" y="7350235"/>
            <a:ext cx="635322" cy="928043"/>
            <a:chOff x="0" y="0"/>
            <a:chExt cx="847096" cy="12373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7090" cy="1237361"/>
            </a:xfrm>
            <a:custGeom>
              <a:avLst/>
              <a:gdLst/>
              <a:ahLst/>
              <a:cxnLst/>
              <a:rect l="l" t="t" r="r" b="b"/>
              <a:pathLst>
                <a:path w="847090" h="1237361">
                  <a:moveTo>
                    <a:pt x="0" y="423545"/>
                  </a:moveTo>
                  <a:cubicBezTo>
                    <a:pt x="0" y="189611"/>
                    <a:pt x="189611" y="0"/>
                    <a:pt x="423545" y="0"/>
                  </a:cubicBezTo>
                  <a:cubicBezTo>
                    <a:pt x="657479" y="0"/>
                    <a:pt x="847090" y="189611"/>
                    <a:pt x="847090" y="423545"/>
                  </a:cubicBezTo>
                  <a:lnTo>
                    <a:pt x="847090" y="813816"/>
                  </a:lnTo>
                  <a:cubicBezTo>
                    <a:pt x="847090" y="1047750"/>
                    <a:pt x="657479" y="1237361"/>
                    <a:pt x="423545" y="1237361"/>
                  </a:cubicBezTo>
                  <a:cubicBezTo>
                    <a:pt x="189611" y="1237361"/>
                    <a:pt x="0" y="1047750"/>
                    <a:pt x="0" y="813816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95914" y="6648647"/>
            <a:ext cx="12981096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0"/>
              </a:lnSpc>
            </a:pPr>
            <a:r>
              <a:rPr lang="en-US" sz="144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未来展望＆分工</a:t>
            </a:r>
            <a:endParaRPr lang="en-US" sz="144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5914" y="4458398"/>
            <a:ext cx="2641393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00"/>
              </a:lnSpc>
            </a:pPr>
            <a:r>
              <a:rPr lang="en-US" sz="17250" b="1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04</a:t>
            </a:r>
            <a:endParaRPr lang="en-US" sz="17250" b="1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0414" y="260708"/>
            <a:ext cx="17607171" cy="9794207"/>
            <a:chOff x="0" y="0"/>
            <a:chExt cx="23476228" cy="130589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76204" cy="13058949"/>
            </a:xfrm>
            <a:custGeom>
              <a:avLst/>
              <a:gdLst/>
              <a:ahLst/>
              <a:cxnLst/>
              <a:rect l="l" t="t" r="r" b="b"/>
              <a:pathLst>
                <a:path w="23476204" h="13058949">
                  <a:moveTo>
                    <a:pt x="0" y="305138"/>
                  </a:moveTo>
                  <a:cubicBezTo>
                    <a:pt x="0" y="136584"/>
                    <a:pt x="133477" y="0"/>
                    <a:pt x="298196" y="0"/>
                  </a:cubicBezTo>
                  <a:lnTo>
                    <a:pt x="23178008" y="0"/>
                  </a:lnTo>
                  <a:cubicBezTo>
                    <a:pt x="23342727" y="0"/>
                    <a:pt x="23476204" y="136584"/>
                    <a:pt x="23476204" y="305138"/>
                  </a:cubicBezTo>
                  <a:lnTo>
                    <a:pt x="23476204" y="12753680"/>
                  </a:lnTo>
                  <a:cubicBezTo>
                    <a:pt x="23476204" y="12922234"/>
                    <a:pt x="23342727" y="13058818"/>
                    <a:pt x="23178008" y="13058818"/>
                  </a:cubicBezTo>
                  <a:lnTo>
                    <a:pt x="298196" y="13058818"/>
                  </a:lnTo>
                  <a:cubicBezTo>
                    <a:pt x="133477" y="13058949"/>
                    <a:pt x="0" y="12922363"/>
                    <a:pt x="0" y="1275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524366" y="355146"/>
            <a:ext cx="1478655" cy="513606"/>
            <a:chOff x="0" y="0"/>
            <a:chExt cx="1971540" cy="6848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1548" cy="684784"/>
            </a:xfrm>
            <a:custGeom>
              <a:avLst/>
              <a:gdLst/>
              <a:ahLst/>
              <a:cxnLst/>
              <a:rect l="l" t="t" r="r" b="b"/>
              <a:pathLst>
                <a:path w="1971548" h="684784">
                  <a:moveTo>
                    <a:pt x="0" y="342392"/>
                  </a:moveTo>
                  <a:cubicBezTo>
                    <a:pt x="0" y="153035"/>
                    <a:pt x="157353" y="0"/>
                    <a:pt x="350647" y="0"/>
                  </a:cubicBezTo>
                  <a:lnTo>
                    <a:pt x="1620901" y="0"/>
                  </a:lnTo>
                  <a:lnTo>
                    <a:pt x="1620901" y="12700"/>
                  </a:lnTo>
                  <a:lnTo>
                    <a:pt x="1620901" y="0"/>
                  </a:lnTo>
                  <a:lnTo>
                    <a:pt x="1620901" y="12700"/>
                  </a:lnTo>
                  <a:lnTo>
                    <a:pt x="1620901" y="0"/>
                  </a:lnTo>
                  <a:cubicBezTo>
                    <a:pt x="1814322" y="0"/>
                    <a:pt x="1971548" y="153035"/>
                    <a:pt x="1971548" y="342392"/>
                  </a:cubicBezTo>
                  <a:cubicBezTo>
                    <a:pt x="1971548" y="348742"/>
                    <a:pt x="1966722" y="354203"/>
                    <a:pt x="1960372" y="354965"/>
                  </a:cubicBezTo>
                  <a:lnTo>
                    <a:pt x="1958848" y="342392"/>
                  </a:lnTo>
                  <a:lnTo>
                    <a:pt x="1971548" y="342392"/>
                  </a:lnTo>
                  <a:cubicBezTo>
                    <a:pt x="1971548" y="531749"/>
                    <a:pt x="1814195" y="684784"/>
                    <a:pt x="1620901" y="684784"/>
                  </a:cubicBezTo>
                  <a:lnTo>
                    <a:pt x="1620901" y="672084"/>
                  </a:lnTo>
                  <a:lnTo>
                    <a:pt x="1620901" y="684784"/>
                  </a:lnTo>
                  <a:lnTo>
                    <a:pt x="350647" y="684784"/>
                  </a:lnTo>
                  <a:lnTo>
                    <a:pt x="350647" y="672084"/>
                  </a:lnTo>
                  <a:lnTo>
                    <a:pt x="350647" y="684784"/>
                  </a:lnTo>
                  <a:cubicBezTo>
                    <a:pt x="157353" y="684784"/>
                    <a:pt x="0" y="531749"/>
                    <a:pt x="0" y="342392"/>
                  </a:cubicBezTo>
                  <a:lnTo>
                    <a:pt x="12700" y="342392"/>
                  </a:lnTo>
                  <a:lnTo>
                    <a:pt x="0" y="342392"/>
                  </a:lnTo>
                  <a:moveTo>
                    <a:pt x="25400" y="342392"/>
                  </a:moveTo>
                  <a:lnTo>
                    <a:pt x="12700" y="342392"/>
                  </a:lnTo>
                  <a:lnTo>
                    <a:pt x="25400" y="342392"/>
                  </a:lnTo>
                  <a:cubicBezTo>
                    <a:pt x="25400" y="517144"/>
                    <a:pt x="170688" y="659384"/>
                    <a:pt x="350647" y="659384"/>
                  </a:cubicBezTo>
                  <a:lnTo>
                    <a:pt x="1620901" y="659384"/>
                  </a:lnTo>
                  <a:cubicBezTo>
                    <a:pt x="1800860" y="659384"/>
                    <a:pt x="1946148" y="517144"/>
                    <a:pt x="1946148" y="342392"/>
                  </a:cubicBezTo>
                  <a:cubicBezTo>
                    <a:pt x="1946148" y="336042"/>
                    <a:pt x="1950974" y="330581"/>
                    <a:pt x="1957324" y="329819"/>
                  </a:cubicBezTo>
                  <a:lnTo>
                    <a:pt x="1958848" y="342392"/>
                  </a:lnTo>
                  <a:lnTo>
                    <a:pt x="1946148" y="342392"/>
                  </a:lnTo>
                  <a:cubicBezTo>
                    <a:pt x="1946148" y="167640"/>
                    <a:pt x="1800860" y="25400"/>
                    <a:pt x="1620901" y="25400"/>
                  </a:cubicBezTo>
                  <a:lnTo>
                    <a:pt x="350647" y="25400"/>
                  </a:lnTo>
                  <a:lnTo>
                    <a:pt x="350647" y="12700"/>
                  </a:lnTo>
                  <a:lnTo>
                    <a:pt x="350647" y="25400"/>
                  </a:lnTo>
                  <a:cubicBezTo>
                    <a:pt x="170688" y="25400"/>
                    <a:pt x="25400" y="167640"/>
                    <a:pt x="25400" y="34239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263694" y="1028700"/>
            <a:ext cx="4306843" cy="2331079"/>
          </a:xfrm>
          <a:custGeom>
            <a:avLst/>
            <a:gdLst/>
            <a:ahLst/>
            <a:cxnLst/>
            <a:rect l="l" t="t" r="r" b="b"/>
            <a:pathLst>
              <a:path w="4306843" h="2331079">
                <a:moveTo>
                  <a:pt x="0" y="0"/>
                </a:moveTo>
                <a:lnTo>
                  <a:pt x="4306843" y="0"/>
                </a:lnTo>
                <a:lnTo>
                  <a:pt x="4306843" y="2331079"/>
                </a:lnTo>
                <a:lnTo>
                  <a:pt x="0" y="233107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3694" y="7173401"/>
            <a:ext cx="2785108" cy="2658689"/>
          </a:xfrm>
          <a:custGeom>
            <a:avLst/>
            <a:gdLst/>
            <a:ahLst/>
            <a:cxnLst/>
            <a:rect l="l" t="t" r="r" b="b"/>
            <a:pathLst>
              <a:path w="2785108" h="2658689">
                <a:moveTo>
                  <a:pt x="0" y="0"/>
                </a:moveTo>
                <a:lnTo>
                  <a:pt x="2785108" y="0"/>
                </a:lnTo>
                <a:lnTo>
                  <a:pt x="2785108" y="2658690"/>
                </a:lnTo>
                <a:lnTo>
                  <a:pt x="0" y="265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77" b="-427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3694" y="3812880"/>
            <a:ext cx="4306843" cy="2422599"/>
          </a:xfrm>
          <a:custGeom>
            <a:avLst/>
            <a:gdLst/>
            <a:ahLst/>
            <a:cxnLst/>
            <a:rect l="l" t="t" r="r" b="b"/>
            <a:pathLst>
              <a:path w="4306843" h="2422599">
                <a:moveTo>
                  <a:pt x="0" y="0"/>
                </a:moveTo>
                <a:lnTo>
                  <a:pt x="4306843" y="0"/>
                </a:lnTo>
                <a:lnTo>
                  <a:pt x="4306843" y="2422599"/>
                </a:lnTo>
                <a:lnTo>
                  <a:pt x="0" y="2422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82465" y="459549"/>
            <a:ext cx="1162457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"/>
              </a:lnSpc>
            </a:pPr>
            <a:r>
              <a:rPr lang="en-US" sz="1910" b="1">
                <a:solidFill>
                  <a:srgbClr val="000000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未来展望</a:t>
            </a:r>
            <a:endParaRPr lang="en-US" sz="1910" b="1">
              <a:solidFill>
                <a:srgbClr val="000000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28752" y="1521564"/>
            <a:ext cx="9633104" cy="107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5"/>
              </a:lnSpc>
              <a:spcBef>
                <a:spcPct val="0"/>
              </a:spcBef>
            </a:pPr>
            <a:r>
              <a:rPr lang="en-US" sz="5335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动态环境下的自适应路径重规划</a:t>
            </a:r>
            <a:endParaRPr lang="en-US" sz="5335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28752" y="7830070"/>
            <a:ext cx="11150471" cy="107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5"/>
              </a:lnSpc>
              <a:spcBef>
                <a:spcPct val="0"/>
              </a:spcBef>
            </a:pPr>
            <a:r>
              <a:rPr lang="en-US" sz="5335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医疗领域：精准手术与介入治疗……</a:t>
            </a:r>
            <a:endParaRPr lang="en-US" sz="5335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52349" y="4373723"/>
            <a:ext cx="10041615" cy="107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5"/>
              </a:lnSpc>
              <a:spcBef>
                <a:spcPct val="0"/>
              </a:spcBef>
            </a:pPr>
            <a:r>
              <a:rPr lang="en-US" sz="5335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增材制造 (3D打印)、混合制造</a:t>
            </a:r>
            <a:endParaRPr lang="en-US" sz="5335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62175" y="6372860"/>
            <a:ext cx="2092960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Anisoprint</a:t>
            </a:r>
            <a:endParaRPr lang="en-US" sz="2600" b="1">
              <a:solidFill>
                <a:srgbClr val="000000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55443" y="8307484"/>
            <a:ext cx="131836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Da Vinci</a:t>
            </a:r>
            <a:endParaRPr lang="en-US" sz="2600" b="1">
              <a:solidFill>
                <a:srgbClr val="000000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2489" y="5227724"/>
            <a:ext cx="3845716" cy="4493794"/>
          </a:xfrm>
          <a:custGeom>
            <a:avLst/>
            <a:gdLst/>
            <a:ahLst/>
            <a:cxnLst/>
            <a:rect l="l" t="t" r="r" b="b"/>
            <a:pathLst>
              <a:path w="3845716" h="4493794">
                <a:moveTo>
                  <a:pt x="0" y="0"/>
                </a:moveTo>
                <a:lnTo>
                  <a:pt x="3845717" y="0"/>
                </a:lnTo>
                <a:lnTo>
                  <a:pt x="3845717" y="4493794"/>
                </a:lnTo>
                <a:lnTo>
                  <a:pt x="0" y="449379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242761"/>
            <a:ext cx="3845716" cy="4493794"/>
          </a:xfrm>
          <a:custGeom>
            <a:avLst/>
            <a:gdLst/>
            <a:ahLst/>
            <a:cxnLst/>
            <a:rect l="l" t="t" r="r" b="b"/>
            <a:pathLst>
              <a:path w="3845716" h="4493794">
                <a:moveTo>
                  <a:pt x="0" y="0"/>
                </a:moveTo>
                <a:lnTo>
                  <a:pt x="3845716" y="0"/>
                </a:lnTo>
                <a:lnTo>
                  <a:pt x="3845716" y="4493795"/>
                </a:lnTo>
                <a:lnTo>
                  <a:pt x="0" y="449379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4004" y="584828"/>
            <a:ext cx="3845716" cy="4493794"/>
          </a:xfrm>
          <a:custGeom>
            <a:avLst/>
            <a:gdLst/>
            <a:ahLst/>
            <a:cxnLst/>
            <a:rect l="l" t="t" r="r" b="b"/>
            <a:pathLst>
              <a:path w="3845716" h="4493794">
                <a:moveTo>
                  <a:pt x="0" y="0"/>
                </a:moveTo>
                <a:lnTo>
                  <a:pt x="3845716" y="0"/>
                </a:lnTo>
                <a:lnTo>
                  <a:pt x="3845716" y="4493795"/>
                </a:lnTo>
                <a:lnTo>
                  <a:pt x="0" y="449379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30874" y="5569308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1" y="0"/>
                </a:lnTo>
                <a:lnTo>
                  <a:pt x="532971" y="681476"/>
                </a:lnTo>
                <a:lnTo>
                  <a:pt x="0" y="681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4134" y="584828"/>
            <a:ext cx="3845716" cy="4493794"/>
          </a:xfrm>
          <a:custGeom>
            <a:avLst/>
            <a:gdLst/>
            <a:ahLst/>
            <a:cxnLst/>
            <a:rect l="l" t="t" r="r" b="b"/>
            <a:pathLst>
              <a:path w="3845716" h="4493794">
                <a:moveTo>
                  <a:pt x="0" y="0"/>
                </a:moveTo>
                <a:lnTo>
                  <a:pt x="3845716" y="0"/>
                </a:lnTo>
                <a:lnTo>
                  <a:pt x="3845716" y="4493795"/>
                </a:lnTo>
                <a:lnTo>
                  <a:pt x="0" y="449379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3815" y="904875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2" y="0"/>
                </a:lnTo>
                <a:lnTo>
                  <a:pt x="532972" y="681477"/>
                </a:lnTo>
                <a:lnTo>
                  <a:pt x="0" y="68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4134" y="5242761"/>
            <a:ext cx="3845716" cy="4493794"/>
          </a:xfrm>
          <a:custGeom>
            <a:avLst/>
            <a:gdLst/>
            <a:ahLst/>
            <a:cxnLst/>
            <a:rect l="l" t="t" r="r" b="b"/>
            <a:pathLst>
              <a:path w="3845716" h="4493794">
                <a:moveTo>
                  <a:pt x="0" y="0"/>
                </a:moveTo>
                <a:lnTo>
                  <a:pt x="3845716" y="0"/>
                </a:lnTo>
                <a:lnTo>
                  <a:pt x="3845716" y="4493795"/>
                </a:lnTo>
                <a:lnTo>
                  <a:pt x="0" y="449379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3815" y="5569308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2" y="0"/>
                </a:lnTo>
                <a:lnTo>
                  <a:pt x="532972" y="681476"/>
                </a:lnTo>
                <a:lnTo>
                  <a:pt x="0" y="681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89373" y="5569308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1" y="0"/>
                </a:lnTo>
                <a:lnTo>
                  <a:pt x="532971" y="681476"/>
                </a:lnTo>
                <a:lnTo>
                  <a:pt x="0" y="681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601200" y="5584345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1" y="0"/>
                </a:lnTo>
                <a:lnTo>
                  <a:pt x="532971" y="681477"/>
                </a:lnTo>
                <a:lnTo>
                  <a:pt x="0" y="68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21907" y="4296672"/>
            <a:ext cx="627813" cy="516638"/>
          </a:xfrm>
          <a:custGeom>
            <a:avLst/>
            <a:gdLst/>
            <a:ahLst/>
            <a:cxnLst/>
            <a:rect l="l" t="t" r="r" b="b"/>
            <a:pathLst>
              <a:path w="627813" h="516638">
                <a:moveTo>
                  <a:pt x="0" y="0"/>
                </a:moveTo>
                <a:lnTo>
                  <a:pt x="627813" y="0"/>
                </a:lnTo>
                <a:lnTo>
                  <a:pt x="627813" y="516638"/>
                </a:lnTo>
                <a:lnTo>
                  <a:pt x="0" y="51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504004" y="5242761"/>
            <a:ext cx="3845716" cy="4493794"/>
          </a:xfrm>
          <a:custGeom>
            <a:avLst/>
            <a:gdLst/>
            <a:ahLst/>
            <a:cxnLst/>
            <a:rect l="l" t="t" r="r" b="b"/>
            <a:pathLst>
              <a:path w="3845716" h="4493794">
                <a:moveTo>
                  <a:pt x="0" y="0"/>
                </a:moveTo>
                <a:lnTo>
                  <a:pt x="3845716" y="0"/>
                </a:lnTo>
                <a:lnTo>
                  <a:pt x="3845716" y="4493795"/>
                </a:lnTo>
                <a:lnTo>
                  <a:pt x="0" y="449379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61569" y="8961105"/>
            <a:ext cx="627813" cy="516638"/>
          </a:xfrm>
          <a:custGeom>
            <a:avLst/>
            <a:gdLst/>
            <a:ahLst/>
            <a:cxnLst/>
            <a:rect l="l" t="t" r="r" b="b"/>
            <a:pathLst>
              <a:path w="627813" h="516638">
                <a:moveTo>
                  <a:pt x="0" y="0"/>
                </a:moveTo>
                <a:lnTo>
                  <a:pt x="627813" y="0"/>
                </a:lnTo>
                <a:lnTo>
                  <a:pt x="627813" y="516638"/>
                </a:lnTo>
                <a:lnTo>
                  <a:pt x="0" y="51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115246" y="2050675"/>
            <a:ext cx="7504879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60"/>
              </a:lnSpc>
            </a:pPr>
            <a:r>
              <a:rPr lang="en-US" sz="10300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成员分工</a:t>
            </a:r>
            <a:endParaRPr lang="en-US" sz="10300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3815" y="2462536"/>
            <a:ext cx="2890838" cy="1931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制作urdf文件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检验与原始仿真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空间轨迹规划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ppt制作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l">
              <a:lnSpc>
                <a:spcPts val="308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923815" y="7123421"/>
            <a:ext cx="2890838" cy="115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制作urdf文件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检验与原始仿真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资料检索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289373" y="7123421"/>
            <a:ext cx="2890838" cy="115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轨迹规划仿真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PPT制作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期末汇报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01200" y="7138459"/>
            <a:ext cx="2890838" cy="115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规划多约束抓取轨迹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任务与关节空间轨迹规划与执行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3815" y="1881512"/>
            <a:ext cx="28908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刘丰源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23815" y="6539465"/>
            <a:ext cx="28908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梁家源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289373" y="6539465"/>
            <a:ext cx="28908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殷文韬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601200" y="6554503"/>
            <a:ext cx="358061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梁沛桦（Adelbert）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818391" y="6539465"/>
            <a:ext cx="28908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 付宛昕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918152" y="1994704"/>
            <a:ext cx="28908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王天源</a:t>
            </a:r>
            <a:endParaRPr lang="en-US" sz="26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742191" y="7006190"/>
            <a:ext cx="2890838" cy="75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正逆运动学控制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末端执行器轨迹仿真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831070" y="2462536"/>
            <a:ext cx="2890838" cy="36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560" algn="l">
              <a:lnSpc>
                <a:spcPts val="308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62628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操纵形态跟踪</a:t>
            </a:r>
            <a:endParaRPr lang="en-US" sz="1800">
              <a:solidFill>
                <a:srgbClr val="262628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3818391" y="5569308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2" y="0"/>
                </a:lnTo>
                <a:lnTo>
                  <a:pt x="532972" y="681476"/>
                </a:lnTo>
                <a:lnTo>
                  <a:pt x="0" y="681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918152" y="1146548"/>
            <a:ext cx="532971" cy="681477"/>
          </a:xfrm>
          <a:custGeom>
            <a:avLst/>
            <a:gdLst/>
            <a:ahLst/>
            <a:cxnLst/>
            <a:rect l="l" t="t" r="r" b="b"/>
            <a:pathLst>
              <a:path w="532971" h="681477">
                <a:moveTo>
                  <a:pt x="0" y="0"/>
                </a:moveTo>
                <a:lnTo>
                  <a:pt x="532971" y="0"/>
                </a:lnTo>
                <a:lnTo>
                  <a:pt x="532971" y="681477"/>
                </a:lnTo>
                <a:lnTo>
                  <a:pt x="0" y="68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2467" y="2688260"/>
            <a:ext cx="7130155" cy="5727501"/>
          </a:xfrm>
          <a:custGeom>
            <a:avLst/>
            <a:gdLst/>
            <a:ahLst/>
            <a:cxnLst/>
            <a:rect l="l" t="t" r="r" b="b"/>
            <a:pathLst>
              <a:path w="7130155" h="5727501">
                <a:moveTo>
                  <a:pt x="0" y="0"/>
                </a:moveTo>
                <a:lnTo>
                  <a:pt x="7130155" y="0"/>
                </a:lnTo>
                <a:lnTo>
                  <a:pt x="7130155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5262" y="753025"/>
            <a:ext cx="675865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20"/>
              </a:lnSpc>
            </a:pPr>
            <a:r>
              <a:rPr lang="en-US" sz="8765">
                <a:solidFill>
                  <a:srgbClr val="000000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项目收获</a:t>
            </a:r>
            <a:endParaRPr lang="en-US" sz="8765">
              <a:solidFill>
                <a:srgbClr val="000000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810186"/>
            <a:ext cx="9018798" cy="560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41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1.通过实践，深化学习、理解、运用理论知识</a:t>
            </a:r>
            <a:endParaRPr lang="en-US" sz="41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920"/>
              </a:lnSpc>
            </a:pPr>
          </a:p>
          <a:p>
            <a:pPr algn="l">
              <a:lnSpc>
                <a:spcPts val="4920"/>
              </a:lnSpc>
            </a:pPr>
            <a:r>
              <a:rPr lang="en-US" sz="41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2.通过小组分工合作，每人掌握一部分内容，再一起相互交流学习，大大提高学习效率</a:t>
            </a:r>
            <a:endParaRPr lang="en-US" sz="41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920"/>
              </a:lnSpc>
            </a:pPr>
          </a:p>
          <a:p>
            <a:pPr algn="l">
              <a:lnSpc>
                <a:spcPts val="4920"/>
              </a:lnSpc>
            </a:pPr>
            <a:r>
              <a:rPr lang="en-US" sz="4100" b="1">
                <a:solidFill>
                  <a:srgbClr val="262628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3.培养自主探究、问题解决能力</a:t>
            </a:r>
            <a:endParaRPr lang="en-US" sz="4100" b="1">
              <a:solidFill>
                <a:srgbClr val="262628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920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6907" y="-11730453"/>
            <a:ext cx="19390473" cy="19390473"/>
          </a:xfrm>
          <a:custGeom>
            <a:avLst/>
            <a:gdLst/>
            <a:ahLst/>
            <a:cxnLst/>
            <a:rect l="l" t="t" r="r" b="b"/>
            <a:pathLst>
              <a:path w="19390473" h="19390473">
                <a:moveTo>
                  <a:pt x="0" y="0"/>
                </a:moveTo>
                <a:lnTo>
                  <a:pt x="19390474" y="0"/>
                </a:lnTo>
                <a:lnTo>
                  <a:pt x="19390474" y="19390473"/>
                </a:lnTo>
                <a:lnTo>
                  <a:pt x="0" y="193904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6907" y="6193793"/>
            <a:ext cx="19390473" cy="19390473"/>
          </a:xfrm>
          <a:custGeom>
            <a:avLst/>
            <a:gdLst/>
            <a:ahLst/>
            <a:cxnLst/>
            <a:rect l="l" t="t" r="r" b="b"/>
            <a:pathLst>
              <a:path w="19390473" h="19390473">
                <a:moveTo>
                  <a:pt x="0" y="0"/>
                </a:moveTo>
                <a:lnTo>
                  <a:pt x="19390474" y="0"/>
                </a:lnTo>
                <a:lnTo>
                  <a:pt x="19390474" y="19390474"/>
                </a:lnTo>
                <a:lnTo>
                  <a:pt x="0" y="193904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440" y="2579355"/>
            <a:ext cx="18105120" cy="508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THANKS</a:t>
            </a:r>
            <a:endParaRPr lang="en-US" sz="10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FOR</a:t>
            </a:r>
            <a:endParaRPr lang="en-US" sz="10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WATCHING</a:t>
            </a:r>
            <a:endParaRPr lang="en-US" sz="108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214776" y="716826"/>
            <a:ext cx="8755645" cy="1132738"/>
            <a:chOff x="0" y="0"/>
            <a:chExt cx="22771668" cy="2946022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2746208" cy="2920619"/>
            </a:xfrm>
            <a:custGeom>
              <a:avLst/>
              <a:gdLst/>
              <a:ahLst/>
              <a:cxnLst/>
              <a:rect l="l" t="t" r="r" b="b"/>
              <a:pathLst>
                <a:path w="22746208" h="2920619">
                  <a:moveTo>
                    <a:pt x="0" y="436372"/>
                  </a:moveTo>
                  <a:cubicBezTo>
                    <a:pt x="0" y="195326"/>
                    <a:pt x="196850" y="0"/>
                    <a:pt x="439674" y="0"/>
                  </a:cubicBezTo>
                  <a:lnTo>
                    <a:pt x="22306535" y="0"/>
                  </a:lnTo>
                  <a:cubicBezTo>
                    <a:pt x="22549358" y="0"/>
                    <a:pt x="22746208" y="195326"/>
                    <a:pt x="22746208" y="436372"/>
                  </a:cubicBezTo>
                  <a:lnTo>
                    <a:pt x="22746208" y="2484247"/>
                  </a:lnTo>
                  <a:cubicBezTo>
                    <a:pt x="22746208" y="2725293"/>
                    <a:pt x="22549358" y="2920619"/>
                    <a:pt x="22306535" y="2920619"/>
                  </a:cubicBezTo>
                  <a:lnTo>
                    <a:pt x="439674" y="2920619"/>
                  </a:lnTo>
                  <a:cubicBezTo>
                    <a:pt x="196850" y="2920619"/>
                    <a:pt x="0" y="2725293"/>
                    <a:pt x="0" y="2484247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2771608" cy="2946019"/>
            </a:xfrm>
            <a:custGeom>
              <a:avLst/>
              <a:gdLst/>
              <a:ahLst/>
              <a:cxnLst/>
              <a:rect l="l" t="t" r="r" b="b"/>
              <a:pathLst>
                <a:path w="22771608" h="2946019">
                  <a:moveTo>
                    <a:pt x="0" y="449072"/>
                  </a:moveTo>
                  <a:cubicBezTo>
                    <a:pt x="0" y="201041"/>
                    <a:pt x="202692" y="0"/>
                    <a:pt x="452374" y="0"/>
                  </a:cubicBezTo>
                  <a:lnTo>
                    <a:pt x="22319235" y="0"/>
                  </a:lnTo>
                  <a:lnTo>
                    <a:pt x="22319235" y="12700"/>
                  </a:lnTo>
                  <a:lnTo>
                    <a:pt x="22319235" y="0"/>
                  </a:lnTo>
                  <a:cubicBezTo>
                    <a:pt x="22569044" y="0"/>
                    <a:pt x="22771608" y="201041"/>
                    <a:pt x="22771608" y="449072"/>
                  </a:cubicBezTo>
                  <a:lnTo>
                    <a:pt x="22758908" y="449072"/>
                  </a:lnTo>
                  <a:lnTo>
                    <a:pt x="22771608" y="449072"/>
                  </a:lnTo>
                  <a:lnTo>
                    <a:pt x="22771608" y="2496947"/>
                  </a:lnTo>
                  <a:lnTo>
                    <a:pt x="22758908" y="2496947"/>
                  </a:lnTo>
                  <a:lnTo>
                    <a:pt x="22771608" y="2496947"/>
                  </a:lnTo>
                  <a:cubicBezTo>
                    <a:pt x="22771608" y="2745105"/>
                    <a:pt x="22568917" y="2946019"/>
                    <a:pt x="22319235" y="2946019"/>
                  </a:cubicBezTo>
                  <a:lnTo>
                    <a:pt x="22319235" y="2933319"/>
                  </a:lnTo>
                  <a:lnTo>
                    <a:pt x="22319235" y="2946019"/>
                  </a:lnTo>
                  <a:lnTo>
                    <a:pt x="452374" y="2946019"/>
                  </a:lnTo>
                  <a:lnTo>
                    <a:pt x="452374" y="2933319"/>
                  </a:lnTo>
                  <a:lnTo>
                    <a:pt x="452374" y="2946019"/>
                  </a:lnTo>
                  <a:cubicBezTo>
                    <a:pt x="202692" y="2946019"/>
                    <a:pt x="0" y="2745105"/>
                    <a:pt x="0" y="2496947"/>
                  </a:cubicBezTo>
                  <a:lnTo>
                    <a:pt x="0" y="449072"/>
                  </a:lnTo>
                  <a:lnTo>
                    <a:pt x="12700" y="449072"/>
                  </a:lnTo>
                  <a:lnTo>
                    <a:pt x="0" y="449072"/>
                  </a:lnTo>
                  <a:moveTo>
                    <a:pt x="25400" y="449072"/>
                  </a:moveTo>
                  <a:lnTo>
                    <a:pt x="25400" y="2496947"/>
                  </a:lnTo>
                  <a:lnTo>
                    <a:pt x="12700" y="2496947"/>
                  </a:lnTo>
                  <a:lnTo>
                    <a:pt x="25400" y="2496947"/>
                  </a:lnTo>
                  <a:cubicBezTo>
                    <a:pt x="25400" y="2730881"/>
                    <a:pt x="216535" y="2920619"/>
                    <a:pt x="452374" y="2920619"/>
                  </a:cubicBezTo>
                  <a:lnTo>
                    <a:pt x="22319235" y="2920619"/>
                  </a:lnTo>
                  <a:cubicBezTo>
                    <a:pt x="22555200" y="2920619"/>
                    <a:pt x="22746208" y="2730881"/>
                    <a:pt x="22746208" y="2496947"/>
                  </a:cubicBezTo>
                  <a:lnTo>
                    <a:pt x="22746208" y="449072"/>
                  </a:lnTo>
                  <a:cubicBezTo>
                    <a:pt x="22746208" y="215138"/>
                    <a:pt x="22555200" y="25400"/>
                    <a:pt x="22319235" y="25400"/>
                  </a:cubicBezTo>
                  <a:lnTo>
                    <a:pt x="452374" y="25400"/>
                  </a:lnTo>
                  <a:lnTo>
                    <a:pt x="452374" y="12700"/>
                  </a:lnTo>
                  <a:lnTo>
                    <a:pt x="452374" y="25400"/>
                  </a:lnTo>
                  <a:cubicBezTo>
                    <a:pt x="216535" y="25400"/>
                    <a:pt x="25400" y="215138"/>
                    <a:pt x="25400" y="449072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342944" y="3292887"/>
            <a:ext cx="6107943" cy="1206472"/>
            <a:chOff x="0" y="0"/>
            <a:chExt cx="22771668" cy="4497974"/>
          </a:xfrm>
        </p:grpSpPr>
        <p:sp>
          <p:nvSpPr>
            <p:cNvPr id="6" name="Freeform 6"/>
            <p:cNvSpPr/>
            <p:nvPr/>
          </p:nvSpPr>
          <p:spPr>
            <a:xfrm>
              <a:off x="12700" y="19390"/>
              <a:ext cx="22746208" cy="4459189"/>
            </a:xfrm>
            <a:custGeom>
              <a:avLst/>
              <a:gdLst/>
              <a:ahLst/>
              <a:cxnLst/>
              <a:rect l="l" t="t" r="r" b="b"/>
              <a:pathLst>
                <a:path w="22746208" h="4459189">
                  <a:moveTo>
                    <a:pt x="0" y="666251"/>
                  </a:moveTo>
                  <a:cubicBezTo>
                    <a:pt x="0" y="298223"/>
                    <a:pt x="196850" y="0"/>
                    <a:pt x="439674" y="0"/>
                  </a:cubicBezTo>
                  <a:lnTo>
                    <a:pt x="22306535" y="0"/>
                  </a:lnTo>
                  <a:cubicBezTo>
                    <a:pt x="22549358" y="0"/>
                    <a:pt x="22746208" y="298223"/>
                    <a:pt x="22746208" y="666251"/>
                  </a:cubicBezTo>
                  <a:lnTo>
                    <a:pt x="22746208" y="3792938"/>
                  </a:lnTo>
                  <a:cubicBezTo>
                    <a:pt x="22746208" y="4160966"/>
                    <a:pt x="22549358" y="4459189"/>
                    <a:pt x="22306535" y="4459189"/>
                  </a:cubicBezTo>
                  <a:lnTo>
                    <a:pt x="439674" y="4459189"/>
                  </a:lnTo>
                  <a:cubicBezTo>
                    <a:pt x="196850" y="4459189"/>
                    <a:pt x="0" y="4160966"/>
                    <a:pt x="0" y="3792938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2771608" cy="4497970"/>
            </a:xfrm>
            <a:custGeom>
              <a:avLst/>
              <a:gdLst/>
              <a:ahLst/>
              <a:cxnLst/>
              <a:rect l="l" t="t" r="r" b="b"/>
              <a:pathLst>
                <a:path w="22771608" h="4497970">
                  <a:moveTo>
                    <a:pt x="0" y="685641"/>
                  </a:moveTo>
                  <a:cubicBezTo>
                    <a:pt x="0" y="306949"/>
                    <a:pt x="202692" y="0"/>
                    <a:pt x="452374" y="0"/>
                  </a:cubicBezTo>
                  <a:lnTo>
                    <a:pt x="22319235" y="0"/>
                  </a:lnTo>
                  <a:lnTo>
                    <a:pt x="22319235" y="19390"/>
                  </a:lnTo>
                  <a:lnTo>
                    <a:pt x="22319235" y="0"/>
                  </a:lnTo>
                  <a:cubicBezTo>
                    <a:pt x="22569044" y="0"/>
                    <a:pt x="22771608" y="306949"/>
                    <a:pt x="22771608" y="685641"/>
                  </a:cubicBezTo>
                  <a:lnTo>
                    <a:pt x="22758908" y="685641"/>
                  </a:lnTo>
                  <a:lnTo>
                    <a:pt x="22771608" y="685641"/>
                  </a:lnTo>
                  <a:lnTo>
                    <a:pt x="22771608" y="3812328"/>
                  </a:lnTo>
                  <a:lnTo>
                    <a:pt x="22758908" y="3812328"/>
                  </a:lnTo>
                  <a:lnTo>
                    <a:pt x="22771608" y="3812328"/>
                  </a:lnTo>
                  <a:cubicBezTo>
                    <a:pt x="22771608" y="4191215"/>
                    <a:pt x="22568917" y="4497970"/>
                    <a:pt x="22319235" y="4497970"/>
                  </a:cubicBezTo>
                  <a:lnTo>
                    <a:pt x="22319235" y="4478579"/>
                  </a:lnTo>
                  <a:lnTo>
                    <a:pt x="22319235" y="4497970"/>
                  </a:lnTo>
                  <a:lnTo>
                    <a:pt x="452374" y="4497970"/>
                  </a:lnTo>
                  <a:lnTo>
                    <a:pt x="452374" y="4478579"/>
                  </a:lnTo>
                  <a:lnTo>
                    <a:pt x="452374" y="4497970"/>
                  </a:lnTo>
                  <a:cubicBezTo>
                    <a:pt x="202692" y="4497970"/>
                    <a:pt x="0" y="4191215"/>
                    <a:pt x="0" y="3812328"/>
                  </a:cubicBezTo>
                  <a:lnTo>
                    <a:pt x="0" y="685641"/>
                  </a:lnTo>
                  <a:lnTo>
                    <a:pt x="12700" y="685641"/>
                  </a:lnTo>
                  <a:lnTo>
                    <a:pt x="0" y="685641"/>
                  </a:lnTo>
                  <a:moveTo>
                    <a:pt x="25400" y="685641"/>
                  </a:moveTo>
                  <a:lnTo>
                    <a:pt x="25400" y="3812328"/>
                  </a:lnTo>
                  <a:lnTo>
                    <a:pt x="12700" y="3812328"/>
                  </a:lnTo>
                  <a:lnTo>
                    <a:pt x="25400" y="3812328"/>
                  </a:lnTo>
                  <a:cubicBezTo>
                    <a:pt x="25400" y="4169498"/>
                    <a:pt x="216535" y="4459189"/>
                    <a:pt x="452374" y="4459189"/>
                  </a:cubicBezTo>
                  <a:lnTo>
                    <a:pt x="22319235" y="4459189"/>
                  </a:lnTo>
                  <a:cubicBezTo>
                    <a:pt x="22555200" y="4459189"/>
                    <a:pt x="22746208" y="4169498"/>
                    <a:pt x="22746208" y="3812328"/>
                  </a:cubicBezTo>
                  <a:lnTo>
                    <a:pt x="22746208" y="685641"/>
                  </a:lnTo>
                  <a:cubicBezTo>
                    <a:pt x="22746208" y="328472"/>
                    <a:pt x="22555200" y="38781"/>
                    <a:pt x="22319235" y="38781"/>
                  </a:cubicBezTo>
                  <a:lnTo>
                    <a:pt x="452374" y="38781"/>
                  </a:lnTo>
                  <a:lnTo>
                    <a:pt x="452374" y="19390"/>
                  </a:lnTo>
                  <a:lnTo>
                    <a:pt x="452374" y="38781"/>
                  </a:lnTo>
                  <a:cubicBezTo>
                    <a:pt x="216535" y="38781"/>
                    <a:pt x="25400" y="328472"/>
                    <a:pt x="25400" y="685641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502400" y="824230"/>
            <a:ext cx="3680460" cy="788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318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制作原始urdf文件</a:t>
            </a:r>
            <a:endParaRPr lang="en-US" sz="318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8942150" y="2860768"/>
            <a:ext cx="8002906" cy="1035354"/>
            <a:chOff x="0" y="0"/>
            <a:chExt cx="22771668" cy="2946022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22746208" cy="2920619"/>
            </a:xfrm>
            <a:custGeom>
              <a:avLst/>
              <a:gdLst/>
              <a:ahLst/>
              <a:cxnLst/>
              <a:rect l="l" t="t" r="r" b="b"/>
              <a:pathLst>
                <a:path w="22746208" h="2920619">
                  <a:moveTo>
                    <a:pt x="0" y="436372"/>
                  </a:moveTo>
                  <a:cubicBezTo>
                    <a:pt x="0" y="195326"/>
                    <a:pt x="196850" y="0"/>
                    <a:pt x="439674" y="0"/>
                  </a:cubicBezTo>
                  <a:lnTo>
                    <a:pt x="22306535" y="0"/>
                  </a:lnTo>
                  <a:cubicBezTo>
                    <a:pt x="22549358" y="0"/>
                    <a:pt x="22746208" y="195326"/>
                    <a:pt x="22746208" y="436372"/>
                  </a:cubicBezTo>
                  <a:lnTo>
                    <a:pt x="22746208" y="2484247"/>
                  </a:lnTo>
                  <a:cubicBezTo>
                    <a:pt x="22746208" y="2725293"/>
                    <a:pt x="22549358" y="2920619"/>
                    <a:pt x="22306535" y="2920619"/>
                  </a:cubicBezTo>
                  <a:lnTo>
                    <a:pt x="439674" y="2920619"/>
                  </a:lnTo>
                  <a:cubicBezTo>
                    <a:pt x="196850" y="2920619"/>
                    <a:pt x="0" y="2725293"/>
                    <a:pt x="0" y="2484247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2771608" cy="2946019"/>
            </a:xfrm>
            <a:custGeom>
              <a:avLst/>
              <a:gdLst/>
              <a:ahLst/>
              <a:cxnLst/>
              <a:rect l="l" t="t" r="r" b="b"/>
              <a:pathLst>
                <a:path w="22771608" h="2946019">
                  <a:moveTo>
                    <a:pt x="0" y="449072"/>
                  </a:moveTo>
                  <a:cubicBezTo>
                    <a:pt x="0" y="201041"/>
                    <a:pt x="202692" y="0"/>
                    <a:pt x="452374" y="0"/>
                  </a:cubicBezTo>
                  <a:lnTo>
                    <a:pt x="22319235" y="0"/>
                  </a:lnTo>
                  <a:lnTo>
                    <a:pt x="22319235" y="12700"/>
                  </a:lnTo>
                  <a:lnTo>
                    <a:pt x="22319235" y="0"/>
                  </a:lnTo>
                  <a:cubicBezTo>
                    <a:pt x="22569044" y="0"/>
                    <a:pt x="22771608" y="201041"/>
                    <a:pt x="22771608" y="449072"/>
                  </a:cubicBezTo>
                  <a:lnTo>
                    <a:pt x="22758908" y="449072"/>
                  </a:lnTo>
                  <a:lnTo>
                    <a:pt x="22771608" y="449072"/>
                  </a:lnTo>
                  <a:lnTo>
                    <a:pt x="22771608" y="2496947"/>
                  </a:lnTo>
                  <a:lnTo>
                    <a:pt x="22758908" y="2496947"/>
                  </a:lnTo>
                  <a:lnTo>
                    <a:pt x="22771608" y="2496947"/>
                  </a:lnTo>
                  <a:cubicBezTo>
                    <a:pt x="22771608" y="2745105"/>
                    <a:pt x="22568917" y="2946019"/>
                    <a:pt x="22319235" y="2946019"/>
                  </a:cubicBezTo>
                  <a:lnTo>
                    <a:pt x="22319235" y="2933319"/>
                  </a:lnTo>
                  <a:lnTo>
                    <a:pt x="22319235" y="2946019"/>
                  </a:lnTo>
                  <a:lnTo>
                    <a:pt x="452374" y="2946019"/>
                  </a:lnTo>
                  <a:lnTo>
                    <a:pt x="452374" y="2933319"/>
                  </a:lnTo>
                  <a:lnTo>
                    <a:pt x="452374" y="2946019"/>
                  </a:lnTo>
                  <a:cubicBezTo>
                    <a:pt x="202692" y="2946019"/>
                    <a:pt x="0" y="2745105"/>
                    <a:pt x="0" y="2496947"/>
                  </a:cubicBezTo>
                  <a:lnTo>
                    <a:pt x="0" y="449072"/>
                  </a:lnTo>
                  <a:lnTo>
                    <a:pt x="12700" y="449072"/>
                  </a:lnTo>
                  <a:lnTo>
                    <a:pt x="0" y="449072"/>
                  </a:lnTo>
                  <a:moveTo>
                    <a:pt x="25400" y="449072"/>
                  </a:moveTo>
                  <a:lnTo>
                    <a:pt x="25400" y="2496947"/>
                  </a:lnTo>
                  <a:lnTo>
                    <a:pt x="12700" y="2496947"/>
                  </a:lnTo>
                  <a:lnTo>
                    <a:pt x="25400" y="2496947"/>
                  </a:lnTo>
                  <a:cubicBezTo>
                    <a:pt x="25400" y="2730881"/>
                    <a:pt x="216535" y="2920619"/>
                    <a:pt x="452374" y="2920619"/>
                  </a:cubicBezTo>
                  <a:lnTo>
                    <a:pt x="22319235" y="2920619"/>
                  </a:lnTo>
                  <a:cubicBezTo>
                    <a:pt x="22555200" y="2920619"/>
                    <a:pt x="22746208" y="2730881"/>
                    <a:pt x="22746208" y="2496947"/>
                  </a:cubicBezTo>
                  <a:lnTo>
                    <a:pt x="22746208" y="449072"/>
                  </a:lnTo>
                  <a:cubicBezTo>
                    <a:pt x="22746208" y="215138"/>
                    <a:pt x="22555200" y="25400"/>
                    <a:pt x="22319235" y="25400"/>
                  </a:cubicBezTo>
                  <a:lnTo>
                    <a:pt x="452374" y="25400"/>
                  </a:lnTo>
                  <a:lnTo>
                    <a:pt x="452374" y="12700"/>
                  </a:lnTo>
                  <a:lnTo>
                    <a:pt x="452374" y="25400"/>
                  </a:lnTo>
                  <a:cubicBezTo>
                    <a:pt x="216535" y="25400"/>
                    <a:pt x="25400" y="215138"/>
                    <a:pt x="25400" y="449072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8942150" y="3989764"/>
            <a:ext cx="8002906" cy="1035354"/>
            <a:chOff x="0" y="0"/>
            <a:chExt cx="22771668" cy="2946022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2746208" cy="2920619"/>
            </a:xfrm>
            <a:custGeom>
              <a:avLst/>
              <a:gdLst/>
              <a:ahLst/>
              <a:cxnLst/>
              <a:rect l="l" t="t" r="r" b="b"/>
              <a:pathLst>
                <a:path w="22746208" h="2920619">
                  <a:moveTo>
                    <a:pt x="0" y="436372"/>
                  </a:moveTo>
                  <a:cubicBezTo>
                    <a:pt x="0" y="195326"/>
                    <a:pt x="196850" y="0"/>
                    <a:pt x="439674" y="0"/>
                  </a:cubicBezTo>
                  <a:lnTo>
                    <a:pt x="22306535" y="0"/>
                  </a:lnTo>
                  <a:cubicBezTo>
                    <a:pt x="22549358" y="0"/>
                    <a:pt x="22746208" y="195326"/>
                    <a:pt x="22746208" y="436372"/>
                  </a:cubicBezTo>
                  <a:lnTo>
                    <a:pt x="22746208" y="2484247"/>
                  </a:lnTo>
                  <a:cubicBezTo>
                    <a:pt x="22746208" y="2725293"/>
                    <a:pt x="22549358" y="2920619"/>
                    <a:pt x="22306535" y="2920619"/>
                  </a:cubicBezTo>
                  <a:lnTo>
                    <a:pt x="439674" y="2920619"/>
                  </a:lnTo>
                  <a:cubicBezTo>
                    <a:pt x="196850" y="2920619"/>
                    <a:pt x="0" y="2725293"/>
                    <a:pt x="0" y="2484247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2771608" cy="2946019"/>
            </a:xfrm>
            <a:custGeom>
              <a:avLst/>
              <a:gdLst/>
              <a:ahLst/>
              <a:cxnLst/>
              <a:rect l="l" t="t" r="r" b="b"/>
              <a:pathLst>
                <a:path w="22771608" h="2946019">
                  <a:moveTo>
                    <a:pt x="0" y="449072"/>
                  </a:moveTo>
                  <a:cubicBezTo>
                    <a:pt x="0" y="201041"/>
                    <a:pt x="202692" y="0"/>
                    <a:pt x="452374" y="0"/>
                  </a:cubicBezTo>
                  <a:lnTo>
                    <a:pt x="22319235" y="0"/>
                  </a:lnTo>
                  <a:lnTo>
                    <a:pt x="22319235" y="12700"/>
                  </a:lnTo>
                  <a:lnTo>
                    <a:pt x="22319235" y="0"/>
                  </a:lnTo>
                  <a:cubicBezTo>
                    <a:pt x="22569044" y="0"/>
                    <a:pt x="22771608" y="201041"/>
                    <a:pt x="22771608" y="449072"/>
                  </a:cubicBezTo>
                  <a:lnTo>
                    <a:pt x="22758908" y="449072"/>
                  </a:lnTo>
                  <a:lnTo>
                    <a:pt x="22771608" y="449072"/>
                  </a:lnTo>
                  <a:lnTo>
                    <a:pt x="22771608" y="2496947"/>
                  </a:lnTo>
                  <a:lnTo>
                    <a:pt x="22758908" y="2496947"/>
                  </a:lnTo>
                  <a:lnTo>
                    <a:pt x="22771608" y="2496947"/>
                  </a:lnTo>
                  <a:cubicBezTo>
                    <a:pt x="22771608" y="2745105"/>
                    <a:pt x="22568917" y="2946019"/>
                    <a:pt x="22319235" y="2946019"/>
                  </a:cubicBezTo>
                  <a:lnTo>
                    <a:pt x="22319235" y="2933319"/>
                  </a:lnTo>
                  <a:lnTo>
                    <a:pt x="22319235" y="2946019"/>
                  </a:lnTo>
                  <a:lnTo>
                    <a:pt x="452374" y="2946019"/>
                  </a:lnTo>
                  <a:lnTo>
                    <a:pt x="452374" y="2933319"/>
                  </a:lnTo>
                  <a:lnTo>
                    <a:pt x="452374" y="2946019"/>
                  </a:lnTo>
                  <a:cubicBezTo>
                    <a:pt x="202692" y="2946019"/>
                    <a:pt x="0" y="2745105"/>
                    <a:pt x="0" y="2496947"/>
                  </a:cubicBezTo>
                  <a:lnTo>
                    <a:pt x="0" y="449072"/>
                  </a:lnTo>
                  <a:lnTo>
                    <a:pt x="12700" y="449072"/>
                  </a:lnTo>
                  <a:lnTo>
                    <a:pt x="0" y="449072"/>
                  </a:lnTo>
                  <a:moveTo>
                    <a:pt x="25400" y="449072"/>
                  </a:moveTo>
                  <a:lnTo>
                    <a:pt x="25400" y="2496947"/>
                  </a:lnTo>
                  <a:lnTo>
                    <a:pt x="12700" y="2496947"/>
                  </a:lnTo>
                  <a:lnTo>
                    <a:pt x="25400" y="2496947"/>
                  </a:lnTo>
                  <a:cubicBezTo>
                    <a:pt x="25400" y="2730881"/>
                    <a:pt x="216535" y="2920619"/>
                    <a:pt x="452374" y="2920619"/>
                  </a:cubicBezTo>
                  <a:lnTo>
                    <a:pt x="22319235" y="2920619"/>
                  </a:lnTo>
                  <a:cubicBezTo>
                    <a:pt x="22555200" y="2920619"/>
                    <a:pt x="22746208" y="2730881"/>
                    <a:pt x="22746208" y="2496947"/>
                  </a:cubicBezTo>
                  <a:lnTo>
                    <a:pt x="22746208" y="449072"/>
                  </a:lnTo>
                  <a:cubicBezTo>
                    <a:pt x="22746208" y="215138"/>
                    <a:pt x="22555200" y="25400"/>
                    <a:pt x="22319235" y="25400"/>
                  </a:cubicBezTo>
                  <a:lnTo>
                    <a:pt x="452374" y="25400"/>
                  </a:lnTo>
                  <a:lnTo>
                    <a:pt x="452374" y="12700"/>
                  </a:lnTo>
                  <a:lnTo>
                    <a:pt x="452374" y="25400"/>
                  </a:lnTo>
                  <a:cubicBezTo>
                    <a:pt x="216535" y="25400"/>
                    <a:pt x="25400" y="215138"/>
                    <a:pt x="25400" y="449072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342944" y="6804561"/>
            <a:ext cx="7186271" cy="1015437"/>
            <a:chOff x="0" y="0"/>
            <a:chExt cx="20849070" cy="2946022"/>
          </a:xfrm>
        </p:grpSpPr>
        <p:sp>
          <p:nvSpPr>
            <p:cNvPr id="16" name="Freeform 16"/>
            <p:cNvSpPr/>
            <p:nvPr/>
          </p:nvSpPr>
          <p:spPr>
            <a:xfrm>
              <a:off x="11628" y="12700"/>
              <a:ext cx="20825761" cy="2920619"/>
            </a:xfrm>
            <a:custGeom>
              <a:avLst/>
              <a:gdLst/>
              <a:ahLst/>
              <a:cxnLst/>
              <a:rect l="l" t="t" r="r" b="b"/>
              <a:pathLst>
                <a:path w="20825761" h="2920619">
                  <a:moveTo>
                    <a:pt x="0" y="436372"/>
                  </a:moveTo>
                  <a:cubicBezTo>
                    <a:pt x="0" y="195326"/>
                    <a:pt x="180230" y="0"/>
                    <a:pt x="402552" y="0"/>
                  </a:cubicBezTo>
                  <a:lnTo>
                    <a:pt x="20423207" y="0"/>
                  </a:lnTo>
                  <a:cubicBezTo>
                    <a:pt x="20645530" y="0"/>
                    <a:pt x="20825761" y="195326"/>
                    <a:pt x="20825761" y="436372"/>
                  </a:cubicBezTo>
                  <a:lnTo>
                    <a:pt x="20825761" y="2484247"/>
                  </a:lnTo>
                  <a:cubicBezTo>
                    <a:pt x="20825761" y="2725293"/>
                    <a:pt x="20645530" y="2920619"/>
                    <a:pt x="20423207" y="2920619"/>
                  </a:cubicBezTo>
                  <a:lnTo>
                    <a:pt x="402552" y="2920619"/>
                  </a:lnTo>
                  <a:cubicBezTo>
                    <a:pt x="180230" y="2920619"/>
                    <a:pt x="0" y="2725293"/>
                    <a:pt x="0" y="2484247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0849016" cy="2946019"/>
            </a:xfrm>
            <a:custGeom>
              <a:avLst/>
              <a:gdLst/>
              <a:ahLst/>
              <a:cxnLst/>
              <a:rect l="l" t="t" r="r" b="b"/>
              <a:pathLst>
                <a:path w="20849016" h="2946019">
                  <a:moveTo>
                    <a:pt x="0" y="449072"/>
                  </a:moveTo>
                  <a:cubicBezTo>
                    <a:pt x="0" y="201041"/>
                    <a:pt x="185579" y="0"/>
                    <a:pt x="414180" y="0"/>
                  </a:cubicBezTo>
                  <a:lnTo>
                    <a:pt x="20434835" y="0"/>
                  </a:lnTo>
                  <a:lnTo>
                    <a:pt x="20434835" y="12700"/>
                  </a:lnTo>
                  <a:lnTo>
                    <a:pt x="20434835" y="0"/>
                  </a:lnTo>
                  <a:cubicBezTo>
                    <a:pt x="20663554" y="0"/>
                    <a:pt x="20849016" y="201041"/>
                    <a:pt x="20849016" y="449072"/>
                  </a:cubicBezTo>
                  <a:lnTo>
                    <a:pt x="20837389" y="449072"/>
                  </a:lnTo>
                  <a:lnTo>
                    <a:pt x="20849016" y="449072"/>
                  </a:lnTo>
                  <a:lnTo>
                    <a:pt x="20849016" y="2496947"/>
                  </a:lnTo>
                  <a:lnTo>
                    <a:pt x="20837389" y="2496947"/>
                  </a:lnTo>
                  <a:lnTo>
                    <a:pt x="20849016" y="2496947"/>
                  </a:lnTo>
                  <a:cubicBezTo>
                    <a:pt x="20849016" y="2745105"/>
                    <a:pt x="20663438" y="2946019"/>
                    <a:pt x="20434835" y="2946019"/>
                  </a:cubicBezTo>
                  <a:lnTo>
                    <a:pt x="20434835" y="2933319"/>
                  </a:lnTo>
                  <a:lnTo>
                    <a:pt x="20434835" y="2946019"/>
                  </a:lnTo>
                  <a:lnTo>
                    <a:pt x="414180" y="2946019"/>
                  </a:lnTo>
                  <a:lnTo>
                    <a:pt x="414180" y="2933319"/>
                  </a:lnTo>
                  <a:lnTo>
                    <a:pt x="414180" y="2946019"/>
                  </a:lnTo>
                  <a:cubicBezTo>
                    <a:pt x="185579" y="2946019"/>
                    <a:pt x="0" y="2745105"/>
                    <a:pt x="0" y="2496947"/>
                  </a:cubicBezTo>
                  <a:lnTo>
                    <a:pt x="0" y="449072"/>
                  </a:lnTo>
                  <a:lnTo>
                    <a:pt x="11628" y="449072"/>
                  </a:lnTo>
                  <a:lnTo>
                    <a:pt x="0" y="449072"/>
                  </a:lnTo>
                  <a:moveTo>
                    <a:pt x="23255" y="449072"/>
                  </a:moveTo>
                  <a:lnTo>
                    <a:pt x="23255" y="2496947"/>
                  </a:lnTo>
                  <a:lnTo>
                    <a:pt x="11628" y="2496947"/>
                  </a:lnTo>
                  <a:lnTo>
                    <a:pt x="23255" y="2496947"/>
                  </a:lnTo>
                  <a:cubicBezTo>
                    <a:pt x="23255" y="2730881"/>
                    <a:pt x="198253" y="2920619"/>
                    <a:pt x="414180" y="2920619"/>
                  </a:cubicBezTo>
                  <a:lnTo>
                    <a:pt x="20434835" y="2920619"/>
                  </a:lnTo>
                  <a:cubicBezTo>
                    <a:pt x="20650879" y="2920619"/>
                    <a:pt x="20825760" y="2730881"/>
                    <a:pt x="20825760" y="2496947"/>
                  </a:cubicBezTo>
                  <a:lnTo>
                    <a:pt x="20825760" y="449072"/>
                  </a:lnTo>
                  <a:cubicBezTo>
                    <a:pt x="20825760" y="215138"/>
                    <a:pt x="20650879" y="25400"/>
                    <a:pt x="20434835" y="25400"/>
                  </a:cubicBezTo>
                  <a:lnTo>
                    <a:pt x="414180" y="25400"/>
                  </a:lnTo>
                  <a:lnTo>
                    <a:pt x="414180" y="12700"/>
                  </a:lnTo>
                  <a:lnTo>
                    <a:pt x="414180" y="25400"/>
                  </a:lnTo>
                  <a:cubicBezTo>
                    <a:pt x="198253" y="25400"/>
                    <a:pt x="23255" y="215138"/>
                    <a:pt x="23255" y="449072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3122930" y="3468370"/>
            <a:ext cx="3028315" cy="72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20"/>
              </a:lnSpc>
              <a:spcBef>
                <a:spcPct val="0"/>
              </a:spcBef>
            </a:pPr>
            <a:r>
              <a:rPr lang="en-US" sz="291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检验与初步仿真</a:t>
            </a:r>
            <a:endParaRPr lang="en-US" sz="291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65055" y="3007360"/>
            <a:ext cx="6385560" cy="72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20"/>
              </a:lnSpc>
              <a:spcBef>
                <a:spcPct val="0"/>
              </a:spcBef>
            </a:pPr>
            <a:r>
              <a:rPr lang="en-US" sz="291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Matlab中利用机器人工具箱验证仿真</a:t>
            </a:r>
            <a:endParaRPr lang="en-US" sz="291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45930" y="6898501"/>
            <a:ext cx="5214650" cy="62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  <a:spcBef>
                <a:spcPct val="0"/>
              </a:spcBef>
            </a:pPr>
            <a:r>
              <a:rPr lang="en-US" sz="285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复杂任务场景下的问题处理仿真</a:t>
            </a:r>
            <a:endParaRPr lang="en-US" sz="285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30485" y="4078605"/>
            <a:ext cx="6040755" cy="72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20"/>
              </a:lnSpc>
              <a:spcBef>
                <a:spcPct val="0"/>
              </a:spcBef>
            </a:pPr>
            <a:r>
              <a:rPr lang="en-US" sz="291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Matlab中利用simscape验证仿真</a:t>
            </a:r>
            <a:endParaRPr lang="en-US" sz="291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7748697" y="3452084"/>
            <a:ext cx="934554" cy="15896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>
            <a:off x="7752866" y="4289127"/>
            <a:ext cx="946693" cy="2334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4" name="Group 24"/>
          <p:cNvGrpSpPr/>
          <p:nvPr/>
        </p:nvGrpSpPr>
        <p:grpSpPr>
          <a:xfrm rot="0">
            <a:off x="10729256" y="5682343"/>
            <a:ext cx="5850344" cy="756872"/>
            <a:chOff x="0" y="0"/>
            <a:chExt cx="22771668" cy="2946022"/>
          </a:xfrm>
        </p:grpSpPr>
        <p:sp>
          <p:nvSpPr>
            <p:cNvPr id="25" name="Freeform 25"/>
            <p:cNvSpPr/>
            <p:nvPr/>
          </p:nvSpPr>
          <p:spPr>
            <a:xfrm>
              <a:off x="12700" y="12700"/>
              <a:ext cx="22746208" cy="2920619"/>
            </a:xfrm>
            <a:custGeom>
              <a:avLst/>
              <a:gdLst/>
              <a:ahLst/>
              <a:cxnLst/>
              <a:rect l="l" t="t" r="r" b="b"/>
              <a:pathLst>
                <a:path w="22746208" h="2920619">
                  <a:moveTo>
                    <a:pt x="0" y="436372"/>
                  </a:moveTo>
                  <a:cubicBezTo>
                    <a:pt x="0" y="195326"/>
                    <a:pt x="196850" y="0"/>
                    <a:pt x="439674" y="0"/>
                  </a:cubicBezTo>
                  <a:lnTo>
                    <a:pt x="22306535" y="0"/>
                  </a:lnTo>
                  <a:cubicBezTo>
                    <a:pt x="22549358" y="0"/>
                    <a:pt x="22746208" y="195326"/>
                    <a:pt x="22746208" y="436372"/>
                  </a:cubicBezTo>
                  <a:lnTo>
                    <a:pt x="22746208" y="2484247"/>
                  </a:lnTo>
                  <a:cubicBezTo>
                    <a:pt x="22746208" y="2725293"/>
                    <a:pt x="22549358" y="2920619"/>
                    <a:pt x="22306535" y="2920619"/>
                  </a:cubicBezTo>
                  <a:lnTo>
                    <a:pt x="439674" y="2920619"/>
                  </a:lnTo>
                  <a:cubicBezTo>
                    <a:pt x="196850" y="2920619"/>
                    <a:pt x="0" y="2725293"/>
                    <a:pt x="0" y="2484247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22771608" cy="2946019"/>
            </a:xfrm>
            <a:custGeom>
              <a:avLst/>
              <a:gdLst/>
              <a:ahLst/>
              <a:cxnLst/>
              <a:rect l="l" t="t" r="r" b="b"/>
              <a:pathLst>
                <a:path w="22771608" h="2946019">
                  <a:moveTo>
                    <a:pt x="0" y="449072"/>
                  </a:moveTo>
                  <a:cubicBezTo>
                    <a:pt x="0" y="201041"/>
                    <a:pt x="202692" y="0"/>
                    <a:pt x="452374" y="0"/>
                  </a:cubicBezTo>
                  <a:lnTo>
                    <a:pt x="22319235" y="0"/>
                  </a:lnTo>
                  <a:lnTo>
                    <a:pt x="22319235" y="12700"/>
                  </a:lnTo>
                  <a:lnTo>
                    <a:pt x="22319235" y="0"/>
                  </a:lnTo>
                  <a:cubicBezTo>
                    <a:pt x="22569044" y="0"/>
                    <a:pt x="22771608" y="201041"/>
                    <a:pt x="22771608" y="449072"/>
                  </a:cubicBezTo>
                  <a:lnTo>
                    <a:pt x="22758908" y="449072"/>
                  </a:lnTo>
                  <a:lnTo>
                    <a:pt x="22771608" y="449072"/>
                  </a:lnTo>
                  <a:lnTo>
                    <a:pt x="22771608" y="2496947"/>
                  </a:lnTo>
                  <a:lnTo>
                    <a:pt x="22758908" y="2496947"/>
                  </a:lnTo>
                  <a:lnTo>
                    <a:pt x="22771608" y="2496947"/>
                  </a:lnTo>
                  <a:cubicBezTo>
                    <a:pt x="22771608" y="2745105"/>
                    <a:pt x="22568917" y="2946019"/>
                    <a:pt x="22319235" y="2946019"/>
                  </a:cubicBezTo>
                  <a:lnTo>
                    <a:pt x="22319235" y="2933319"/>
                  </a:lnTo>
                  <a:lnTo>
                    <a:pt x="22319235" y="2946019"/>
                  </a:lnTo>
                  <a:lnTo>
                    <a:pt x="452374" y="2946019"/>
                  </a:lnTo>
                  <a:lnTo>
                    <a:pt x="452374" y="2933319"/>
                  </a:lnTo>
                  <a:lnTo>
                    <a:pt x="452374" y="2946019"/>
                  </a:lnTo>
                  <a:cubicBezTo>
                    <a:pt x="202692" y="2946019"/>
                    <a:pt x="0" y="2745105"/>
                    <a:pt x="0" y="2496947"/>
                  </a:cubicBezTo>
                  <a:lnTo>
                    <a:pt x="0" y="449072"/>
                  </a:lnTo>
                  <a:lnTo>
                    <a:pt x="12700" y="449072"/>
                  </a:lnTo>
                  <a:lnTo>
                    <a:pt x="0" y="449072"/>
                  </a:lnTo>
                  <a:moveTo>
                    <a:pt x="25400" y="449072"/>
                  </a:moveTo>
                  <a:lnTo>
                    <a:pt x="25400" y="2496947"/>
                  </a:lnTo>
                  <a:lnTo>
                    <a:pt x="12700" y="2496947"/>
                  </a:lnTo>
                  <a:lnTo>
                    <a:pt x="25400" y="2496947"/>
                  </a:lnTo>
                  <a:cubicBezTo>
                    <a:pt x="25400" y="2730881"/>
                    <a:pt x="216535" y="2920619"/>
                    <a:pt x="452374" y="2920619"/>
                  </a:cubicBezTo>
                  <a:lnTo>
                    <a:pt x="22319235" y="2920619"/>
                  </a:lnTo>
                  <a:cubicBezTo>
                    <a:pt x="22555200" y="2920619"/>
                    <a:pt x="22746208" y="2730881"/>
                    <a:pt x="22746208" y="2496947"/>
                  </a:cubicBezTo>
                  <a:lnTo>
                    <a:pt x="22746208" y="449072"/>
                  </a:lnTo>
                  <a:cubicBezTo>
                    <a:pt x="22746208" y="215138"/>
                    <a:pt x="22555200" y="25400"/>
                    <a:pt x="22319235" y="25400"/>
                  </a:cubicBezTo>
                  <a:lnTo>
                    <a:pt x="452374" y="25400"/>
                  </a:lnTo>
                  <a:lnTo>
                    <a:pt x="452374" y="12700"/>
                  </a:lnTo>
                  <a:lnTo>
                    <a:pt x="452374" y="25400"/>
                  </a:lnTo>
                  <a:cubicBezTo>
                    <a:pt x="216535" y="25400"/>
                    <a:pt x="25400" y="215138"/>
                    <a:pt x="25400" y="449072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2666345" y="5605145"/>
            <a:ext cx="2407920" cy="78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正逆解控制</a:t>
            </a:r>
            <a:endParaRPr lang="en-US" sz="316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0729256" y="7063125"/>
            <a:ext cx="5850344" cy="756872"/>
            <a:chOff x="0" y="0"/>
            <a:chExt cx="22771668" cy="2946022"/>
          </a:xfrm>
        </p:grpSpPr>
        <p:sp>
          <p:nvSpPr>
            <p:cNvPr id="29" name="Freeform 29"/>
            <p:cNvSpPr/>
            <p:nvPr/>
          </p:nvSpPr>
          <p:spPr>
            <a:xfrm>
              <a:off x="12700" y="12700"/>
              <a:ext cx="22746208" cy="2920619"/>
            </a:xfrm>
            <a:custGeom>
              <a:avLst/>
              <a:gdLst/>
              <a:ahLst/>
              <a:cxnLst/>
              <a:rect l="l" t="t" r="r" b="b"/>
              <a:pathLst>
                <a:path w="22746208" h="2920619">
                  <a:moveTo>
                    <a:pt x="0" y="436372"/>
                  </a:moveTo>
                  <a:cubicBezTo>
                    <a:pt x="0" y="195326"/>
                    <a:pt x="196850" y="0"/>
                    <a:pt x="439674" y="0"/>
                  </a:cubicBezTo>
                  <a:lnTo>
                    <a:pt x="22306535" y="0"/>
                  </a:lnTo>
                  <a:cubicBezTo>
                    <a:pt x="22549358" y="0"/>
                    <a:pt x="22746208" y="195326"/>
                    <a:pt x="22746208" y="436372"/>
                  </a:cubicBezTo>
                  <a:lnTo>
                    <a:pt x="22746208" y="2484247"/>
                  </a:lnTo>
                  <a:cubicBezTo>
                    <a:pt x="22746208" y="2725293"/>
                    <a:pt x="22549358" y="2920619"/>
                    <a:pt x="22306535" y="2920619"/>
                  </a:cubicBezTo>
                  <a:lnTo>
                    <a:pt x="439674" y="2920619"/>
                  </a:lnTo>
                  <a:cubicBezTo>
                    <a:pt x="196850" y="2920619"/>
                    <a:pt x="0" y="2725293"/>
                    <a:pt x="0" y="2484247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22771608" cy="2946019"/>
            </a:xfrm>
            <a:custGeom>
              <a:avLst/>
              <a:gdLst/>
              <a:ahLst/>
              <a:cxnLst/>
              <a:rect l="l" t="t" r="r" b="b"/>
              <a:pathLst>
                <a:path w="22771608" h="2946019">
                  <a:moveTo>
                    <a:pt x="0" y="449072"/>
                  </a:moveTo>
                  <a:cubicBezTo>
                    <a:pt x="0" y="201041"/>
                    <a:pt x="202692" y="0"/>
                    <a:pt x="452374" y="0"/>
                  </a:cubicBezTo>
                  <a:lnTo>
                    <a:pt x="22319235" y="0"/>
                  </a:lnTo>
                  <a:lnTo>
                    <a:pt x="22319235" y="12700"/>
                  </a:lnTo>
                  <a:lnTo>
                    <a:pt x="22319235" y="0"/>
                  </a:lnTo>
                  <a:cubicBezTo>
                    <a:pt x="22569044" y="0"/>
                    <a:pt x="22771608" y="201041"/>
                    <a:pt x="22771608" y="449072"/>
                  </a:cubicBezTo>
                  <a:lnTo>
                    <a:pt x="22758908" y="449072"/>
                  </a:lnTo>
                  <a:lnTo>
                    <a:pt x="22771608" y="449072"/>
                  </a:lnTo>
                  <a:lnTo>
                    <a:pt x="22771608" y="2496947"/>
                  </a:lnTo>
                  <a:lnTo>
                    <a:pt x="22758908" y="2496947"/>
                  </a:lnTo>
                  <a:lnTo>
                    <a:pt x="22771608" y="2496947"/>
                  </a:lnTo>
                  <a:cubicBezTo>
                    <a:pt x="22771608" y="2745105"/>
                    <a:pt x="22568917" y="2946019"/>
                    <a:pt x="22319235" y="2946019"/>
                  </a:cubicBezTo>
                  <a:lnTo>
                    <a:pt x="22319235" y="2933319"/>
                  </a:lnTo>
                  <a:lnTo>
                    <a:pt x="22319235" y="2946019"/>
                  </a:lnTo>
                  <a:lnTo>
                    <a:pt x="452374" y="2946019"/>
                  </a:lnTo>
                  <a:lnTo>
                    <a:pt x="452374" y="2933319"/>
                  </a:lnTo>
                  <a:lnTo>
                    <a:pt x="452374" y="2946019"/>
                  </a:lnTo>
                  <a:cubicBezTo>
                    <a:pt x="202692" y="2946019"/>
                    <a:pt x="0" y="2745105"/>
                    <a:pt x="0" y="2496947"/>
                  </a:cubicBezTo>
                  <a:lnTo>
                    <a:pt x="0" y="449072"/>
                  </a:lnTo>
                  <a:lnTo>
                    <a:pt x="12700" y="449072"/>
                  </a:lnTo>
                  <a:lnTo>
                    <a:pt x="0" y="449072"/>
                  </a:lnTo>
                  <a:moveTo>
                    <a:pt x="25400" y="449072"/>
                  </a:moveTo>
                  <a:lnTo>
                    <a:pt x="25400" y="2496947"/>
                  </a:lnTo>
                  <a:lnTo>
                    <a:pt x="12700" y="2496947"/>
                  </a:lnTo>
                  <a:lnTo>
                    <a:pt x="25400" y="2496947"/>
                  </a:lnTo>
                  <a:cubicBezTo>
                    <a:pt x="25400" y="2730881"/>
                    <a:pt x="216535" y="2920619"/>
                    <a:pt x="452374" y="2920619"/>
                  </a:cubicBezTo>
                  <a:lnTo>
                    <a:pt x="22319235" y="2920619"/>
                  </a:lnTo>
                  <a:cubicBezTo>
                    <a:pt x="22555200" y="2920619"/>
                    <a:pt x="22746208" y="2730881"/>
                    <a:pt x="22746208" y="2496947"/>
                  </a:cubicBezTo>
                  <a:lnTo>
                    <a:pt x="22746208" y="449072"/>
                  </a:lnTo>
                  <a:cubicBezTo>
                    <a:pt x="22746208" y="215138"/>
                    <a:pt x="22555200" y="25400"/>
                    <a:pt x="22319235" y="25400"/>
                  </a:cubicBezTo>
                  <a:lnTo>
                    <a:pt x="452374" y="25400"/>
                  </a:lnTo>
                  <a:lnTo>
                    <a:pt x="452374" y="12700"/>
                  </a:lnTo>
                  <a:lnTo>
                    <a:pt x="452374" y="25400"/>
                  </a:lnTo>
                  <a:cubicBezTo>
                    <a:pt x="216535" y="25400"/>
                    <a:pt x="25400" y="215138"/>
                    <a:pt x="25400" y="449072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2073890" y="6985635"/>
            <a:ext cx="3514725" cy="78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末端轨迹控制仿真</a:t>
            </a:r>
            <a:endParaRPr lang="en-US" sz="316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32" name="Group 32"/>
          <p:cNvGrpSpPr/>
          <p:nvPr/>
        </p:nvGrpSpPr>
        <p:grpSpPr>
          <a:xfrm rot="0">
            <a:off x="10729256" y="8530003"/>
            <a:ext cx="5850344" cy="756872"/>
            <a:chOff x="0" y="0"/>
            <a:chExt cx="22771668" cy="2946022"/>
          </a:xfrm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22746208" cy="2920619"/>
            </a:xfrm>
            <a:custGeom>
              <a:avLst/>
              <a:gdLst/>
              <a:ahLst/>
              <a:cxnLst/>
              <a:rect l="l" t="t" r="r" b="b"/>
              <a:pathLst>
                <a:path w="22746208" h="2920619">
                  <a:moveTo>
                    <a:pt x="0" y="436372"/>
                  </a:moveTo>
                  <a:cubicBezTo>
                    <a:pt x="0" y="195326"/>
                    <a:pt x="196850" y="0"/>
                    <a:pt x="439674" y="0"/>
                  </a:cubicBezTo>
                  <a:lnTo>
                    <a:pt x="22306535" y="0"/>
                  </a:lnTo>
                  <a:cubicBezTo>
                    <a:pt x="22549358" y="0"/>
                    <a:pt x="22746208" y="195326"/>
                    <a:pt x="22746208" y="436372"/>
                  </a:cubicBezTo>
                  <a:lnTo>
                    <a:pt x="22746208" y="2484247"/>
                  </a:lnTo>
                  <a:cubicBezTo>
                    <a:pt x="22746208" y="2725293"/>
                    <a:pt x="22549358" y="2920619"/>
                    <a:pt x="22306535" y="2920619"/>
                  </a:cubicBezTo>
                  <a:lnTo>
                    <a:pt x="439674" y="2920619"/>
                  </a:lnTo>
                  <a:cubicBezTo>
                    <a:pt x="196850" y="2920619"/>
                    <a:pt x="0" y="2725293"/>
                    <a:pt x="0" y="2484247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22771608" cy="2946019"/>
            </a:xfrm>
            <a:custGeom>
              <a:avLst/>
              <a:gdLst/>
              <a:ahLst/>
              <a:cxnLst/>
              <a:rect l="l" t="t" r="r" b="b"/>
              <a:pathLst>
                <a:path w="22771608" h="2946019">
                  <a:moveTo>
                    <a:pt x="0" y="449072"/>
                  </a:moveTo>
                  <a:cubicBezTo>
                    <a:pt x="0" y="201041"/>
                    <a:pt x="202692" y="0"/>
                    <a:pt x="452374" y="0"/>
                  </a:cubicBezTo>
                  <a:lnTo>
                    <a:pt x="22319235" y="0"/>
                  </a:lnTo>
                  <a:lnTo>
                    <a:pt x="22319235" y="12700"/>
                  </a:lnTo>
                  <a:lnTo>
                    <a:pt x="22319235" y="0"/>
                  </a:lnTo>
                  <a:cubicBezTo>
                    <a:pt x="22569044" y="0"/>
                    <a:pt x="22771608" y="201041"/>
                    <a:pt x="22771608" y="449072"/>
                  </a:cubicBezTo>
                  <a:lnTo>
                    <a:pt x="22758908" y="449072"/>
                  </a:lnTo>
                  <a:lnTo>
                    <a:pt x="22771608" y="449072"/>
                  </a:lnTo>
                  <a:lnTo>
                    <a:pt x="22771608" y="2496947"/>
                  </a:lnTo>
                  <a:lnTo>
                    <a:pt x="22758908" y="2496947"/>
                  </a:lnTo>
                  <a:lnTo>
                    <a:pt x="22771608" y="2496947"/>
                  </a:lnTo>
                  <a:cubicBezTo>
                    <a:pt x="22771608" y="2745105"/>
                    <a:pt x="22568917" y="2946019"/>
                    <a:pt x="22319235" y="2946019"/>
                  </a:cubicBezTo>
                  <a:lnTo>
                    <a:pt x="22319235" y="2933319"/>
                  </a:lnTo>
                  <a:lnTo>
                    <a:pt x="22319235" y="2946019"/>
                  </a:lnTo>
                  <a:lnTo>
                    <a:pt x="452374" y="2946019"/>
                  </a:lnTo>
                  <a:lnTo>
                    <a:pt x="452374" y="2933319"/>
                  </a:lnTo>
                  <a:lnTo>
                    <a:pt x="452374" y="2946019"/>
                  </a:lnTo>
                  <a:cubicBezTo>
                    <a:pt x="202692" y="2946019"/>
                    <a:pt x="0" y="2745105"/>
                    <a:pt x="0" y="2496947"/>
                  </a:cubicBezTo>
                  <a:lnTo>
                    <a:pt x="0" y="449072"/>
                  </a:lnTo>
                  <a:lnTo>
                    <a:pt x="12700" y="449072"/>
                  </a:lnTo>
                  <a:lnTo>
                    <a:pt x="0" y="449072"/>
                  </a:lnTo>
                  <a:moveTo>
                    <a:pt x="25400" y="449072"/>
                  </a:moveTo>
                  <a:lnTo>
                    <a:pt x="25400" y="2496947"/>
                  </a:lnTo>
                  <a:lnTo>
                    <a:pt x="12700" y="2496947"/>
                  </a:lnTo>
                  <a:lnTo>
                    <a:pt x="25400" y="2496947"/>
                  </a:lnTo>
                  <a:cubicBezTo>
                    <a:pt x="25400" y="2730881"/>
                    <a:pt x="216535" y="2920619"/>
                    <a:pt x="452374" y="2920619"/>
                  </a:cubicBezTo>
                  <a:lnTo>
                    <a:pt x="22319235" y="2920619"/>
                  </a:lnTo>
                  <a:cubicBezTo>
                    <a:pt x="22555200" y="2920619"/>
                    <a:pt x="22746208" y="2730881"/>
                    <a:pt x="22746208" y="2496947"/>
                  </a:cubicBezTo>
                  <a:lnTo>
                    <a:pt x="22746208" y="449072"/>
                  </a:lnTo>
                  <a:cubicBezTo>
                    <a:pt x="22746208" y="215138"/>
                    <a:pt x="22555200" y="25400"/>
                    <a:pt x="22319235" y="25400"/>
                  </a:cubicBezTo>
                  <a:lnTo>
                    <a:pt x="452374" y="25400"/>
                  </a:lnTo>
                  <a:lnTo>
                    <a:pt x="452374" y="12700"/>
                  </a:lnTo>
                  <a:lnTo>
                    <a:pt x="452374" y="25400"/>
                  </a:lnTo>
                  <a:cubicBezTo>
                    <a:pt x="216535" y="25400"/>
                    <a:pt x="25400" y="215138"/>
                    <a:pt x="25400" y="449072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2468860" y="8452485"/>
            <a:ext cx="2908300" cy="78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空间轨迹规划</a:t>
            </a:r>
            <a:endParaRPr lang="en-US" sz="316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6" name="AutoShape 36"/>
          <p:cNvSpPr/>
          <p:nvPr/>
        </p:nvSpPr>
        <p:spPr>
          <a:xfrm>
            <a:off x="8937631" y="7544528"/>
            <a:ext cx="1386192" cy="113656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>
            <a:off x="8945998" y="7544528"/>
            <a:ext cx="13778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 flipV="1">
            <a:off x="8945998" y="6060779"/>
            <a:ext cx="1377825" cy="148374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507002" cy="1811088"/>
            <a:chOff x="0" y="0"/>
            <a:chExt cx="2009336" cy="2414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5082540" y="7272684"/>
            <a:ext cx="4040505" cy="1565910"/>
            <a:chOff x="0" y="0"/>
            <a:chExt cx="5387340" cy="2087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87340" cy="2087880"/>
            </a:xfrm>
            <a:custGeom>
              <a:avLst/>
              <a:gdLst/>
              <a:ahLst/>
              <a:cxnLst/>
              <a:rect l="l" t="t" r="r" b="b"/>
              <a:pathLst>
                <a:path w="5387340" h="2087880">
                  <a:moveTo>
                    <a:pt x="0" y="0"/>
                  </a:moveTo>
                  <a:lnTo>
                    <a:pt x="1066800" y="0"/>
                  </a:lnTo>
                  <a:lnTo>
                    <a:pt x="3276600" y="0"/>
                  </a:lnTo>
                  <a:lnTo>
                    <a:pt x="4343400" y="0"/>
                  </a:lnTo>
                  <a:lnTo>
                    <a:pt x="5387340" y="1043940"/>
                  </a:lnTo>
                  <a:lnTo>
                    <a:pt x="4343400" y="2087880"/>
                  </a:lnTo>
                  <a:lnTo>
                    <a:pt x="3276600" y="2087880"/>
                  </a:lnTo>
                  <a:lnTo>
                    <a:pt x="1066800" y="2087880"/>
                  </a:lnTo>
                  <a:lnTo>
                    <a:pt x="0" y="2087880"/>
                  </a:lnTo>
                  <a:lnTo>
                    <a:pt x="1043940" y="1043940"/>
                  </a:lnTo>
                  <a:close/>
                </a:path>
              </a:pathLst>
            </a:custGeom>
            <a:solidFill>
              <a:srgbClr val="1670E4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28700" y="7272684"/>
            <a:ext cx="4040505" cy="1565910"/>
            <a:chOff x="0" y="0"/>
            <a:chExt cx="5387340" cy="2087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87340" cy="2087880"/>
            </a:xfrm>
            <a:custGeom>
              <a:avLst/>
              <a:gdLst/>
              <a:ahLst/>
              <a:cxnLst/>
              <a:rect l="l" t="t" r="r" b="b"/>
              <a:pathLst>
                <a:path w="5387340" h="2087880">
                  <a:moveTo>
                    <a:pt x="0" y="0"/>
                  </a:moveTo>
                  <a:lnTo>
                    <a:pt x="727710" y="0"/>
                  </a:lnTo>
                  <a:lnTo>
                    <a:pt x="3615690" y="0"/>
                  </a:lnTo>
                  <a:lnTo>
                    <a:pt x="4343400" y="0"/>
                  </a:lnTo>
                  <a:lnTo>
                    <a:pt x="5387340" y="1043940"/>
                  </a:lnTo>
                  <a:lnTo>
                    <a:pt x="4343400" y="2087880"/>
                  </a:lnTo>
                  <a:lnTo>
                    <a:pt x="3615690" y="2087880"/>
                  </a:lnTo>
                  <a:lnTo>
                    <a:pt x="727710" y="2087880"/>
                  </a:lnTo>
                  <a:lnTo>
                    <a:pt x="0" y="2087880"/>
                  </a:lnTo>
                  <a:close/>
                </a:path>
              </a:pathLst>
            </a:custGeom>
            <a:solidFill>
              <a:srgbClr val="1670E4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9136380" y="7272684"/>
            <a:ext cx="4040505" cy="1565910"/>
            <a:chOff x="0" y="0"/>
            <a:chExt cx="5387340" cy="20878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87340" cy="2087880"/>
            </a:xfrm>
            <a:custGeom>
              <a:avLst/>
              <a:gdLst/>
              <a:ahLst/>
              <a:cxnLst/>
              <a:rect l="l" t="t" r="r" b="b"/>
              <a:pathLst>
                <a:path w="5387340" h="2087880">
                  <a:moveTo>
                    <a:pt x="0" y="0"/>
                  </a:moveTo>
                  <a:lnTo>
                    <a:pt x="1066800" y="0"/>
                  </a:lnTo>
                  <a:lnTo>
                    <a:pt x="3276600" y="0"/>
                  </a:lnTo>
                  <a:lnTo>
                    <a:pt x="4343400" y="0"/>
                  </a:lnTo>
                  <a:lnTo>
                    <a:pt x="5387340" y="1043940"/>
                  </a:lnTo>
                  <a:lnTo>
                    <a:pt x="4343400" y="2087880"/>
                  </a:lnTo>
                  <a:lnTo>
                    <a:pt x="3276600" y="2087880"/>
                  </a:lnTo>
                  <a:lnTo>
                    <a:pt x="1066800" y="2087880"/>
                  </a:lnTo>
                  <a:lnTo>
                    <a:pt x="0" y="2087880"/>
                  </a:lnTo>
                  <a:lnTo>
                    <a:pt x="1043940" y="1043940"/>
                  </a:lnTo>
                  <a:close/>
                </a:path>
              </a:pathLst>
            </a:custGeom>
            <a:solidFill>
              <a:srgbClr val="1670E4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3190222" y="7272684"/>
            <a:ext cx="4040505" cy="1565910"/>
            <a:chOff x="0" y="0"/>
            <a:chExt cx="5387340" cy="20878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87340" cy="2087880"/>
            </a:xfrm>
            <a:custGeom>
              <a:avLst/>
              <a:gdLst/>
              <a:ahLst/>
              <a:cxnLst/>
              <a:rect l="l" t="t" r="r" b="b"/>
              <a:pathLst>
                <a:path w="5387340" h="2087880">
                  <a:moveTo>
                    <a:pt x="0" y="0"/>
                  </a:moveTo>
                  <a:lnTo>
                    <a:pt x="1066800" y="0"/>
                  </a:lnTo>
                  <a:lnTo>
                    <a:pt x="3276600" y="0"/>
                  </a:lnTo>
                  <a:lnTo>
                    <a:pt x="4343400" y="0"/>
                  </a:lnTo>
                  <a:lnTo>
                    <a:pt x="5387340" y="1043940"/>
                  </a:lnTo>
                  <a:lnTo>
                    <a:pt x="4343400" y="2087880"/>
                  </a:lnTo>
                  <a:lnTo>
                    <a:pt x="3276600" y="2087880"/>
                  </a:lnTo>
                  <a:lnTo>
                    <a:pt x="1066800" y="2087880"/>
                  </a:lnTo>
                  <a:lnTo>
                    <a:pt x="0" y="2087880"/>
                  </a:lnTo>
                  <a:lnTo>
                    <a:pt x="1043940" y="1043940"/>
                  </a:lnTo>
                  <a:close/>
                </a:path>
              </a:pathLst>
            </a:custGeom>
            <a:solidFill>
              <a:srgbClr val="1670E4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35108" y="2810970"/>
            <a:ext cx="2837040" cy="4141664"/>
          </a:xfrm>
          <a:custGeom>
            <a:avLst/>
            <a:gdLst/>
            <a:ahLst/>
            <a:cxnLst/>
            <a:rect l="l" t="t" r="r" b="b"/>
            <a:pathLst>
              <a:path w="2837040" h="4141664">
                <a:moveTo>
                  <a:pt x="0" y="0"/>
                </a:moveTo>
                <a:lnTo>
                  <a:pt x="2837039" y="0"/>
                </a:lnTo>
                <a:lnTo>
                  <a:pt x="2837039" y="4141664"/>
                </a:lnTo>
                <a:lnTo>
                  <a:pt x="0" y="414166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35688" y="2810970"/>
            <a:ext cx="2878672" cy="4141664"/>
          </a:xfrm>
          <a:custGeom>
            <a:avLst/>
            <a:gdLst/>
            <a:ahLst/>
            <a:cxnLst/>
            <a:rect l="l" t="t" r="r" b="b"/>
            <a:pathLst>
              <a:path w="2878672" h="4141664">
                <a:moveTo>
                  <a:pt x="0" y="0"/>
                </a:moveTo>
                <a:lnTo>
                  <a:pt x="2878672" y="0"/>
                </a:lnTo>
                <a:lnTo>
                  <a:pt x="2878672" y="4141664"/>
                </a:lnTo>
                <a:lnTo>
                  <a:pt x="0" y="4141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" r="-1074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41546" y="2810970"/>
            <a:ext cx="2909519" cy="4141664"/>
          </a:xfrm>
          <a:custGeom>
            <a:avLst/>
            <a:gdLst/>
            <a:ahLst/>
            <a:cxnLst/>
            <a:rect l="l" t="t" r="r" b="b"/>
            <a:pathLst>
              <a:path w="2909519" h="4141664">
                <a:moveTo>
                  <a:pt x="0" y="0"/>
                </a:moveTo>
                <a:lnTo>
                  <a:pt x="2909519" y="0"/>
                </a:lnTo>
                <a:lnTo>
                  <a:pt x="2909519" y="4141664"/>
                </a:lnTo>
                <a:lnTo>
                  <a:pt x="0" y="4141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641499" y="2810970"/>
            <a:ext cx="2930922" cy="4141664"/>
          </a:xfrm>
          <a:custGeom>
            <a:avLst/>
            <a:gdLst/>
            <a:ahLst/>
            <a:cxnLst/>
            <a:rect l="l" t="t" r="r" b="b"/>
            <a:pathLst>
              <a:path w="2930922" h="4141664">
                <a:moveTo>
                  <a:pt x="0" y="0"/>
                </a:moveTo>
                <a:lnTo>
                  <a:pt x="2930923" y="0"/>
                </a:lnTo>
                <a:lnTo>
                  <a:pt x="2930923" y="4141664"/>
                </a:lnTo>
                <a:lnTo>
                  <a:pt x="0" y="4141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219" t="-1996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855437" y="1019175"/>
            <a:ext cx="453521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制作原始urdf文件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84199" y="7817514"/>
            <a:ext cx="215689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装配体整合</a:t>
            </a:r>
            <a:endParaRPr lang="en-US" sz="30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01990" y="7817514"/>
            <a:ext cx="267305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装配体关系约束</a:t>
            </a:r>
            <a:endParaRPr lang="en-US" sz="30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056495" y="7588914"/>
            <a:ext cx="224631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基准轴和基准坐标建立</a:t>
            </a:r>
            <a:endParaRPr lang="en-US" sz="30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243813" y="7588914"/>
            <a:ext cx="193332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urdf文件参数设置</a:t>
            </a:r>
            <a:endParaRPr lang="en-US" sz="30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998099" y="1836363"/>
            <a:ext cx="8145901" cy="4648513"/>
            <a:chOff x="0" y="0"/>
            <a:chExt cx="10861201" cy="6198018"/>
          </a:xfrm>
        </p:grpSpPr>
        <p:pic>
          <p:nvPicPr>
            <p:cNvPr id="4" name="Picture 4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3"/>
            <a:srcRect t="6215" b="6215"/>
            <a:stretch>
              <a:fillRect/>
            </a:stretch>
          </p:blipFill>
          <p:spPr>
            <a:xfrm>
              <a:off x="0" y="0"/>
              <a:ext cx="10861201" cy="619801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0">
            <a:off x="9699128" y="4963928"/>
            <a:ext cx="7939590" cy="4546716"/>
            <a:chOff x="0" y="0"/>
            <a:chExt cx="10586120" cy="6062289"/>
          </a:xfrm>
        </p:grpSpPr>
        <p:pic>
          <p:nvPicPr>
            <p:cNvPr id="6" name="Picture 6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6"/>
            <a:srcRect t="4338" b="4338"/>
            <a:stretch>
              <a:fillRect/>
            </a:stretch>
          </p:blipFill>
          <p:spPr>
            <a:xfrm>
              <a:off x="0" y="0"/>
              <a:ext cx="10586120" cy="6062289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95412" y="3141887"/>
            <a:ext cx="462948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FFFFFF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利用机器人工具箱</a:t>
            </a:r>
            <a:endParaRPr lang="en-US" sz="3200" b="1">
              <a:solidFill>
                <a:srgbClr val="FFFFFF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20109" y="7688156"/>
            <a:ext cx="55084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b="1">
                <a:solidFill>
                  <a:srgbClr val="FFFFFF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利用robot system toolbox</a:t>
            </a:r>
            <a:endParaRPr lang="en-US" sz="3200" b="1">
              <a:solidFill>
                <a:srgbClr val="FFFFFF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2177" y="807085"/>
            <a:ext cx="768057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验证urdf文件的正确性——画圆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40415" y="357808"/>
            <a:ext cx="17607171" cy="9571383"/>
            <a:chOff x="0" y="0"/>
            <a:chExt cx="23476228" cy="12761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76204" cy="12761849"/>
            </a:xfrm>
            <a:custGeom>
              <a:avLst/>
              <a:gdLst/>
              <a:ahLst/>
              <a:cxnLst/>
              <a:rect l="l" t="t" r="r" b="b"/>
              <a:pathLst>
                <a:path w="23476204" h="12761849">
                  <a:moveTo>
                    <a:pt x="0" y="298196"/>
                  </a:moveTo>
                  <a:cubicBezTo>
                    <a:pt x="0" y="133477"/>
                    <a:pt x="133477" y="0"/>
                    <a:pt x="298196" y="0"/>
                  </a:cubicBezTo>
                  <a:lnTo>
                    <a:pt x="23178008" y="0"/>
                  </a:lnTo>
                  <a:cubicBezTo>
                    <a:pt x="23342727" y="0"/>
                    <a:pt x="23476204" y="133477"/>
                    <a:pt x="23476204" y="298196"/>
                  </a:cubicBezTo>
                  <a:lnTo>
                    <a:pt x="23476204" y="12463526"/>
                  </a:lnTo>
                  <a:cubicBezTo>
                    <a:pt x="23476204" y="12628245"/>
                    <a:pt x="23342727" y="12761723"/>
                    <a:pt x="23178008" y="12761723"/>
                  </a:cubicBezTo>
                  <a:lnTo>
                    <a:pt x="298196" y="12761723"/>
                  </a:lnTo>
                  <a:cubicBezTo>
                    <a:pt x="133477" y="12761849"/>
                    <a:pt x="0" y="12628372"/>
                    <a:pt x="0" y="12463653"/>
                  </a:cubicBezTo>
                  <a:close/>
                </a:path>
              </a:pathLst>
            </a:custGeom>
            <a:solidFill>
              <a:srgbClr val="1670E4"/>
            </a:solidFill>
          </p:spPr>
        </p:sp>
      </p:grpSp>
      <p:grpSp>
        <p:nvGrpSpPr>
          <p:cNvPr id="4" name="Group 4"/>
          <p:cNvGrpSpPr/>
          <p:nvPr/>
        </p:nvGrpSpPr>
        <p:grpSpPr>
          <a:xfrm rot="1195919">
            <a:off x="11691195" y="2820705"/>
            <a:ext cx="4347712" cy="1009292"/>
            <a:chOff x="0" y="0"/>
            <a:chExt cx="5796950" cy="13457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96915" cy="1345692"/>
            </a:xfrm>
            <a:custGeom>
              <a:avLst/>
              <a:gdLst/>
              <a:ahLst/>
              <a:cxnLst/>
              <a:rect l="l" t="t" r="r" b="b"/>
              <a:pathLst>
                <a:path w="5796915" h="1345692">
                  <a:moveTo>
                    <a:pt x="0" y="672846"/>
                  </a:moveTo>
                  <a:cubicBezTo>
                    <a:pt x="0" y="301244"/>
                    <a:pt x="301244" y="0"/>
                    <a:pt x="672846" y="0"/>
                  </a:cubicBezTo>
                  <a:lnTo>
                    <a:pt x="5124069" y="0"/>
                  </a:lnTo>
                  <a:cubicBezTo>
                    <a:pt x="5495671" y="0"/>
                    <a:pt x="5796915" y="301244"/>
                    <a:pt x="5796915" y="672846"/>
                  </a:cubicBezTo>
                  <a:cubicBezTo>
                    <a:pt x="5796915" y="1044448"/>
                    <a:pt x="5495671" y="1345692"/>
                    <a:pt x="5124069" y="1345692"/>
                  </a:cubicBezTo>
                  <a:lnTo>
                    <a:pt x="672846" y="1345692"/>
                  </a:lnTo>
                  <a:cubicBezTo>
                    <a:pt x="301244" y="1345692"/>
                    <a:pt x="0" y="1044448"/>
                    <a:pt x="0" y="672846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grpSp>
        <p:nvGrpSpPr>
          <p:cNvPr id="6" name="Group 6"/>
          <p:cNvGrpSpPr/>
          <p:nvPr/>
        </p:nvGrpSpPr>
        <p:grpSpPr>
          <a:xfrm rot="3476901">
            <a:off x="16142259" y="4307096"/>
            <a:ext cx="1743794" cy="800951"/>
            <a:chOff x="0" y="0"/>
            <a:chExt cx="2325058" cy="10679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4989" cy="1067943"/>
            </a:xfrm>
            <a:custGeom>
              <a:avLst/>
              <a:gdLst/>
              <a:ahLst/>
              <a:cxnLst/>
              <a:rect l="l" t="t" r="r" b="b"/>
              <a:pathLst>
                <a:path w="2324989" h="1067943">
                  <a:moveTo>
                    <a:pt x="0" y="533908"/>
                  </a:moveTo>
                  <a:cubicBezTo>
                    <a:pt x="0" y="239014"/>
                    <a:pt x="239014" y="0"/>
                    <a:pt x="533908" y="0"/>
                  </a:cubicBezTo>
                  <a:lnTo>
                    <a:pt x="1791081" y="0"/>
                  </a:lnTo>
                  <a:cubicBezTo>
                    <a:pt x="2085975" y="0"/>
                    <a:pt x="2324989" y="239014"/>
                    <a:pt x="2324989" y="533908"/>
                  </a:cubicBezTo>
                  <a:cubicBezTo>
                    <a:pt x="2324989" y="828802"/>
                    <a:pt x="2085975" y="1067816"/>
                    <a:pt x="1791081" y="1067816"/>
                  </a:cubicBezTo>
                  <a:lnTo>
                    <a:pt x="533908" y="1067816"/>
                  </a:lnTo>
                  <a:cubicBezTo>
                    <a:pt x="239014" y="1067943"/>
                    <a:pt x="0" y="828929"/>
                    <a:pt x="0" y="533908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3477142" y="4768995"/>
            <a:ext cx="2739401" cy="1213584"/>
            <a:chOff x="0" y="0"/>
            <a:chExt cx="3652534" cy="16181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52647" cy="1618234"/>
            </a:xfrm>
            <a:custGeom>
              <a:avLst/>
              <a:gdLst/>
              <a:ahLst/>
              <a:cxnLst/>
              <a:rect l="l" t="t" r="r" b="b"/>
              <a:pathLst>
                <a:path w="3652647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2843530" y="0"/>
                  </a:lnTo>
                  <a:cubicBezTo>
                    <a:pt x="3290316" y="0"/>
                    <a:pt x="3652647" y="362204"/>
                    <a:pt x="3652647" y="809117"/>
                  </a:cubicBezTo>
                  <a:cubicBezTo>
                    <a:pt x="3652647" y="1256030"/>
                    <a:pt x="3290443" y="1618234"/>
                    <a:pt x="2843530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462660">
            <a:off x="14343645" y="1294314"/>
            <a:ext cx="2739401" cy="1213584"/>
            <a:chOff x="0" y="0"/>
            <a:chExt cx="3652534" cy="16181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52647" cy="1618234"/>
            </a:xfrm>
            <a:custGeom>
              <a:avLst/>
              <a:gdLst/>
              <a:ahLst/>
              <a:cxnLst/>
              <a:rect l="l" t="t" r="r" b="b"/>
              <a:pathLst>
                <a:path w="3652647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2843530" y="0"/>
                  </a:lnTo>
                  <a:cubicBezTo>
                    <a:pt x="3290316" y="0"/>
                    <a:pt x="3652647" y="362204"/>
                    <a:pt x="3652647" y="809117"/>
                  </a:cubicBezTo>
                  <a:cubicBezTo>
                    <a:pt x="3652647" y="1256030"/>
                    <a:pt x="3290443" y="1618234"/>
                    <a:pt x="2843530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254335">
            <a:off x="14653533" y="6399783"/>
            <a:ext cx="3221587" cy="868273"/>
            <a:chOff x="0" y="0"/>
            <a:chExt cx="4295450" cy="1157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95521" cy="1157732"/>
            </a:xfrm>
            <a:custGeom>
              <a:avLst/>
              <a:gdLst/>
              <a:ahLst/>
              <a:cxnLst/>
              <a:rect l="l" t="t" r="r" b="b"/>
              <a:pathLst>
                <a:path w="4295521" h="1157732">
                  <a:moveTo>
                    <a:pt x="0" y="578866"/>
                  </a:moveTo>
                  <a:cubicBezTo>
                    <a:pt x="0" y="259207"/>
                    <a:pt x="259207" y="0"/>
                    <a:pt x="578866" y="0"/>
                  </a:cubicBezTo>
                  <a:lnTo>
                    <a:pt x="3716655" y="0"/>
                  </a:lnTo>
                  <a:cubicBezTo>
                    <a:pt x="4036314" y="0"/>
                    <a:pt x="4295521" y="259207"/>
                    <a:pt x="4295521" y="578866"/>
                  </a:cubicBezTo>
                  <a:cubicBezTo>
                    <a:pt x="4295521" y="898525"/>
                    <a:pt x="4036314" y="1157732"/>
                    <a:pt x="3716655" y="1157732"/>
                  </a:cubicBezTo>
                  <a:lnTo>
                    <a:pt x="578866" y="1157732"/>
                  </a:lnTo>
                  <a:cubicBezTo>
                    <a:pt x="259207" y="1157732"/>
                    <a:pt x="0" y="898525"/>
                    <a:pt x="0" y="578866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1646722">
            <a:off x="11287790" y="5257310"/>
            <a:ext cx="2005672" cy="977691"/>
            <a:chOff x="0" y="0"/>
            <a:chExt cx="2674230" cy="13035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74239" cy="1303528"/>
            </a:xfrm>
            <a:custGeom>
              <a:avLst/>
              <a:gdLst/>
              <a:ahLst/>
              <a:cxnLst/>
              <a:rect l="l" t="t" r="r" b="b"/>
              <a:pathLst>
                <a:path w="2674239" h="1303528">
                  <a:moveTo>
                    <a:pt x="0" y="651764"/>
                  </a:moveTo>
                  <a:cubicBezTo>
                    <a:pt x="0" y="291846"/>
                    <a:pt x="291846" y="0"/>
                    <a:pt x="651764" y="0"/>
                  </a:cubicBezTo>
                  <a:lnTo>
                    <a:pt x="2022475" y="0"/>
                  </a:lnTo>
                  <a:cubicBezTo>
                    <a:pt x="2382393" y="0"/>
                    <a:pt x="2674239" y="291846"/>
                    <a:pt x="2674239" y="651764"/>
                  </a:cubicBezTo>
                  <a:cubicBezTo>
                    <a:pt x="2674239" y="1011682"/>
                    <a:pt x="2382393" y="1303528"/>
                    <a:pt x="2022475" y="1303528"/>
                  </a:cubicBezTo>
                  <a:lnTo>
                    <a:pt x="651764" y="1303528"/>
                  </a:lnTo>
                  <a:cubicBezTo>
                    <a:pt x="291846" y="1303528"/>
                    <a:pt x="0" y="1011809"/>
                    <a:pt x="0" y="651764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15135726" y="8539254"/>
            <a:ext cx="2372664" cy="834401"/>
            <a:chOff x="0" y="0"/>
            <a:chExt cx="3163552" cy="11125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63570" cy="1112520"/>
            </a:xfrm>
            <a:custGeom>
              <a:avLst/>
              <a:gdLst/>
              <a:ahLst/>
              <a:cxnLst/>
              <a:rect l="l" t="t" r="r" b="b"/>
              <a:pathLst>
                <a:path w="3163570" h="1112520">
                  <a:moveTo>
                    <a:pt x="0" y="556260"/>
                  </a:moveTo>
                  <a:cubicBezTo>
                    <a:pt x="0" y="249047"/>
                    <a:pt x="249047" y="0"/>
                    <a:pt x="556260" y="0"/>
                  </a:cubicBezTo>
                  <a:lnTo>
                    <a:pt x="2607310" y="0"/>
                  </a:lnTo>
                  <a:cubicBezTo>
                    <a:pt x="2914523" y="0"/>
                    <a:pt x="3163570" y="249047"/>
                    <a:pt x="3163570" y="556260"/>
                  </a:cubicBezTo>
                  <a:cubicBezTo>
                    <a:pt x="3163570" y="863473"/>
                    <a:pt x="2914523" y="1112520"/>
                    <a:pt x="2607310" y="1112520"/>
                  </a:cubicBezTo>
                  <a:lnTo>
                    <a:pt x="556260" y="1112520"/>
                  </a:lnTo>
                  <a:cubicBezTo>
                    <a:pt x="249047" y="1112520"/>
                    <a:pt x="0" y="863473"/>
                    <a:pt x="0" y="556260"/>
                  </a:cubicBezTo>
                  <a:close/>
                </a:path>
              </a:pathLst>
            </a:custGeom>
            <a:solidFill>
              <a:srgbClr val="262628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0540968" y="3441336"/>
            <a:ext cx="1387710" cy="1213584"/>
            <a:chOff x="0" y="0"/>
            <a:chExt cx="1850280" cy="1618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50390" cy="1618234"/>
            </a:xfrm>
            <a:custGeom>
              <a:avLst/>
              <a:gdLst/>
              <a:ahLst/>
              <a:cxnLst/>
              <a:rect l="l" t="t" r="r" b="b"/>
              <a:pathLst>
                <a:path w="1850390" h="1618234">
                  <a:moveTo>
                    <a:pt x="0" y="809117"/>
                  </a:moveTo>
                  <a:cubicBezTo>
                    <a:pt x="0" y="362204"/>
                    <a:pt x="362204" y="0"/>
                    <a:pt x="809117" y="0"/>
                  </a:cubicBezTo>
                  <a:lnTo>
                    <a:pt x="1041273" y="0"/>
                  </a:lnTo>
                  <a:cubicBezTo>
                    <a:pt x="1488059" y="0"/>
                    <a:pt x="1850390" y="362204"/>
                    <a:pt x="1850390" y="809117"/>
                  </a:cubicBezTo>
                  <a:cubicBezTo>
                    <a:pt x="1850390" y="1256030"/>
                    <a:pt x="1488186" y="1618234"/>
                    <a:pt x="1041273" y="1618234"/>
                  </a:cubicBezTo>
                  <a:lnTo>
                    <a:pt x="809117" y="1618234"/>
                  </a:lnTo>
                  <a:cubicBezTo>
                    <a:pt x="362204" y="1618107"/>
                    <a:pt x="0" y="1255903"/>
                    <a:pt x="0" y="809117"/>
                  </a:cubicBezTo>
                  <a:close/>
                </a:path>
              </a:pathLst>
            </a:custGeom>
            <a:solidFill>
              <a:srgbClr val="D3FA5C"/>
            </a:solidFill>
          </p:spPr>
        </p:sp>
      </p:grpSp>
      <p:grpSp>
        <p:nvGrpSpPr>
          <p:cNvPr id="20" name="Group 20"/>
          <p:cNvGrpSpPr/>
          <p:nvPr/>
        </p:nvGrpSpPr>
        <p:grpSpPr>
          <a:xfrm rot="1624515">
            <a:off x="16790496" y="7350235"/>
            <a:ext cx="635322" cy="928043"/>
            <a:chOff x="0" y="0"/>
            <a:chExt cx="847096" cy="12373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7090" cy="1237361"/>
            </a:xfrm>
            <a:custGeom>
              <a:avLst/>
              <a:gdLst/>
              <a:ahLst/>
              <a:cxnLst/>
              <a:rect l="l" t="t" r="r" b="b"/>
              <a:pathLst>
                <a:path w="847090" h="1237361">
                  <a:moveTo>
                    <a:pt x="0" y="423545"/>
                  </a:moveTo>
                  <a:cubicBezTo>
                    <a:pt x="0" y="189611"/>
                    <a:pt x="189611" y="0"/>
                    <a:pt x="423545" y="0"/>
                  </a:cubicBezTo>
                  <a:cubicBezTo>
                    <a:pt x="657479" y="0"/>
                    <a:pt x="847090" y="189611"/>
                    <a:pt x="847090" y="423545"/>
                  </a:cubicBezTo>
                  <a:lnTo>
                    <a:pt x="847090" y="813816"/>
                  </a:lnTo>
                  <a:cubicBezTo>
                    <a:pt x="847090" y="1047750"/>
                    <a:pt x="657479" y="1237361"/>
                    <a:pt x="423545" y="1237361"/>
                  </a:cubicBezTo>
                  <a:cubicBezTo>
                    <a:pt x="189611" y="1237361"/>
                    <a:pt x="0" y="1047750"/>
                    <a:pt x="0" y="813816"/>
                  </a:cubicBezTo>
                  <a:close/>
                </a:path>
              </a:pathLst>
            </a:custGeom>
            <a:solidFill>
              <a:srgbClr val="80EEF8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7492062"/>
            <a:ext cx="9196229" cy="129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65"/>
              </a:lnSpc>
            </a:pPr>
            <a:r>
              <a:rPr lang="en-US" sz="8305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复杂任务场景仿真</a:t>
            </a:r>
            <a:endParaRPr lang="en-US" sz="8305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5914" y="4458398"/>
            <a:ext cx="9350331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00"/>
              </a:lnSpc>
            </a:pPr>
            <a:r>
              <a:rPr lang="en-US" sz="17250" b="1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02</a:t>
            </a:r>
            <a:endParaRPr lang="en-US" sz="17250" b="1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874817" y="2152928"/>
            <a:ext cx="12744575" cy="7723985"/>
          </a:xfrm>
          <a:custGeom>
            <a:avLst/>
            <a:gdLst/>
            <a:ahLst/>
            <a:cxnLst/>
            <a:rect l="l" t="t" r="r" b="b"/>
            <a:pathLst>
              <a:path w="12744575" h="7723985">
                <a:moveTo>
                  <a:pt x="0" y="0"/>
                </a:moveTo>
                <a:lnTo>
                  <a:pt x="12744575" y="0"/>
                </a:lnTo>
                <a:lnTo>
                  <a:pt x="12744575" y="7723985"/>
                </a:lnTo>
                <a:lnTo>
                  <a:pt x="0" y="772398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69525" y="593090"/>
            <a:ext cx="475515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正逆解控制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4253" y="1167027"/>
            <a:ext cx="7077038" cy="72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5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正运动学 Forward kinematics</a:t>
            </a:r>
            <a:endParaRPr lang="en-US" sz="36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25321" y="1273496"/>
            <a:ext cx="3319552" cy="61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5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simulink搭建</a:t>
            </a:r>
            <a:endParaRPr lang="en-US" sz="28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1615970" y="4524968"/>
            <a:ext cx="1651277" cy="1028705"/>
          </a:xfrm>
          <a:prstGeom prst="line">
            <a:avLst/>
          </a:prstGeom>
          <a:ln w="38100" cap="flat">
            <a:solidFill>
              <a:srgbClr val="EB3F2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AutoShape 9"/>
          <p:cNvSpPr/>
          <p:nvPr/>
        </p:nvSpPr>
        <p:spPr>
          <a:xfrm flipH="1" flipV="1">
            <a:off x="14289664" y="5158410"/>
            <a:ext cx="2054335" cy="1633825"/>
          </a:xfrm>
          <a:prstGeom prst="line">
            <a:avLst/>
          </a:prstGeom>
          <a:ln w="38100" cap="flat">
            <a:solidFill>
              <a:srgbClr val="EB3F2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TextBox 10"/>
          <p:cNvSpPr txBox="1"/>
          <p:nvPr/>
        </p:nvSpPr>
        <p:spPr>
          <a:xfrm>
            <a:off x="454253" y="5556672"/>
            <a:ext cx="1918891" cy="146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关节角度自定义</a:t>
            </a:r>
            <a:endParaRPr lang="en-US" sz="316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52448" y="6806544"/>
            <a:ext cx="2635552" cy="146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  <a:spcBef>
                <a:spcPct val="0"/>
              </a:spcBef>
            </a:pPr>
            <a:r>
              <a:rPr lang="en-US" sz="316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计算齐次变换矩阵、欧拉角</a:t>
            </a:r>
            <a:endParaRPr lang="en-US" sz="316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4988" y="380298"/>
            <a:ext cx="748710" cy="129680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1028700" y="2114955"/>
            <a:ext cx="16230600" cy="750665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873" y="768985"/>
            <a:ext cx="82885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思源宋体 Bold" panose="02020700000000000000" charset="-122"/>
                <a:ea typeface="思源宋体 Bold" panose="02020700000000000000" charset="-122"/>
                <a:cs typeface="思源宋体 Bold" panose="02020700000000000000" charset="-122"/>
                <a:sym typeface="思源宋体 Bold" panose="02020700000000000000" charset="-122"/>
              </a:rPr>
              <a:t>03</a:t>
            </a:r>
            <a:endParaRPr lang="en-US" sz="2800" b="1">
              <a:solidFill>
                <a:srgbClr val="000000"/>
              </a:solidFill>
              <a:latin typeface="思源宋体 Bold" panose="02020700000000000000" charset="-122"/>
              <a:ea typeface="思源宋体 Bold" panose="02020700000000000000" charset="-122"/>
              <a:cs typeface="思源宋体 Bold" panose="02020700000000000000" charset="-122"/>
              <a:sym typeface="思源宋体 Bold" panose="020207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69525" y="593090"/>
            <a:ext cx="4755159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正逆解控制</a:t>
            </a:r>
            <a:endParaRPr lang="en-US" sz="4200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4253" y="1167027"/>
            <a:ext cx="7077038" cy="72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5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正运动学 Forward kinematics</a:t>
            </a:r>
            <a:endParaRPr lang="en-US" sz="36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25321" y="1273496"/>
            <a:ext cx="3319552" cy="61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5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动画展示</a:t>
            </a:r>
            <a:endParaRPr lang="en-US" sz="28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4404</Words>
  <Application>WPS 演示</Application>
  <PresentationFormat>On-screen Show (4:3)</PresentationFormat>
  <Paragraphs>412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68" baseType="lpstr">
      <vt:lpstr>Arial</vt:lpstr>
      <vt:lpstr>宋体</vt:lpstr>
      <vt:lpstr>Wingdings</vt:lpstr>
      <vt:lpstr>思源黑体-超粗体</vt:lpstr>
      <vt:lpstr>黑体</vt:lpstr>
      <vt:lpstr>Agrandir Grand Ultra-Bold</vt:lpstr>
      <vt:lpstr>Agrandir Heavy</vt:lpstr>
      <vt:lpstr>字由点字典黑 Bold</vt:lpstr>
      <vt:lpstr>Arimo Bold</vt:lpstr>
      <vt:lpstr>阿里巴巴普惠体 Bold</vt:lpstr>
      <vt:lpstr>Agrandir Ultra-Bold</vt:lpstr>
      <vt:lpstr>Agrandir Wide Ultra-Bold</vt:lpstr>
      <vt:lpstr>Arimo</vt:lpstr>
      <vt:lpstr>阿里巴巴普惠体</vt:lpstr>
      <vt:lpstr>字由点字倔强黑</vt:lpstr>
      <vt:lpstr>思源宋体 Bold</vt:lpstr>
      <vt:lpstr>SWAstro</vt:lpstr>
      <vt:lpstr>微软雅黑</vt:lpstr>
      <vt:lpstr>Arial Unicode MS</vt:lpstr>
      <vt:lpstr>Calibri</vt:lpstr>
      <vt:lpstr>Arial</vt:lpstr>
      <vt:lpstr>字由点字典黑</vt:lpstr>
      <vt:lpstr>Adobe Gothic Std B</vt:lpstr>
      <vt:lpstr>Adobe 宋体 Std L</vt:lpstr>
      <vt:lpstr>Adobe 繁黑體 Std B</vt:lpstr>
      <vt:lpstr>Gulim</vt:lpstr>
      <vt:lpstr>BIZ UDMincho Medium</vt:lpstr>
      <vt:lpstr>BIZ UDPGothic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机器人建模与控制中期汇报</dc:title>
  <dc:creator/>
  <cp:lastModifiedBy>雪泥鸿爪</cp:lastModifiedBy>
  <cp:revision>3</cp:revision>
  <dcterms:created xsi:type="dcterms:W3CDTF">2006-08-16T00:00:00Z</dcterms:created>
  <dcterms:modified xsi:type="dcterms:W3CDTF">2025-05-27T16:40:19Z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4B2B7FD5D07C41E9970F1FD6265C69B3_12</vt:lpwstr>
  </property>
  <property fmtid="{D5CDD505-2E9C-101B-9397-08002B2CF9AE}" pid="3" name="KSOProductBuildVer">
    <vt:lpwstr>2052-12.1.0.21171</vt:lpwstr>
  </property>
</Properties>
</file>